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75" r:id="rId2"/>
    <p:sldId id="258" r:id="rId3"/>
    <p:sldId id="278" r:id="rId4"/>
    <p:sldId id="279" r:id="rId5"/>
    <p:sldId id="280" r:id="rId6"/>
    <p:sldId id="281" r:id="rId7"/>
    <p:sldId id="282" r:id="rId8"/>
    <p:sldId id="283" r:id="rId9"/>
    <p:sldId id="284" r:id="rId10"/>
    <p:sldId id="285" r:id="rId11"/>
    <p:sldId id="286" r:id="rId12"/>
    <p:sldId id="287" r:id="rId13"/>
    <p:sldId id="288" r:id="rId14"/>
    <p:sldId id="308" r:id="rId15"/>
    <p:sldId id="271"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020B3"/>
    <a:srgbClr val="D85AA2"/>
    <a:srgbClr val="60636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992" autoAdjust="0"/>
    <p:restoredTop sz="94660"/>
  </p:normalViewPr>
  <p:slideViewPr>
    <p:cSldViewPr snapToGrid="0">
      <p:cViewPr varScale="1">
        <p:scale>
          <a:sx n="74" d="100"/>
          <a:sy n="74" d="100"/>
        </p:scale>
        <p:origin x="456"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983CD9C-E6F1-4578-B006-F27729CE9D7A}"/>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xmlns="" id="{98AE3057-43C7-478F-931C-238726F16FC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xmlns="" id="{C09DB82C-5D0B-4E21-AA0C-5FA5B975B03E}"/>
              </a:ext>
            </a:extLst>
          </p:cNvPr>
          <p:cNvSpPr>
            <a:spLocks noGrp="1"/>
          </p:cNvSpPr>
          <p:nvPr>
            <p:ph type="dt" sz="half" idx="10"/>
          </p:nvPr>
        </p:nvSpPr>
        <p:spPr/>
        <p:txBody>
          <a:bodyPr/>
          <a:lstStyle/>
          <a:p>
            <a:fld id="{1A0C4105-4843-4C0F-B112-AF236166E674}" type="datetimeFigureOut">
              <a:rPr lang="en-GB" smtClean="0"/>
              <a:t>15/05/2020</a:t>
            </a:fld>
            <a:endParaRPr lang="en-GB"/>
          </a:p>
        </p:txBody>
      </p:sp>
      <p:sp>
        <p:nvSpPr>
          <p:cNvPr id="5" name="Footer Placeholder 4">
            <a:extLst>
              <a:ext uri="{FF2B5EF4-FFF2-40B4-BE49-F238E27FC236}">
                <a16:creationId xmlns:a16="http://schemas.microsoft.com/office/drawing/2014/main" xmlns="" id="{5F5F1C57-200C-4BD0-88BE-FAC0E441C999}"/>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xmlns="" id="{BF586847-2278-4165-B99B-B986333388C9}"/>
              </a:ext>
            </a:extLst>
          </p:cNvPr>
          <p:cNvSpPr>
            <a:spLocks noGrp="1"/>
          </p:cNvSpPr>
          <p:nvPr>
            <p:ph type="sldNum" sz="quarter" idx="12"/>
          </p:nvPr>
        </p:nvSpPr>
        <p:spPr/>
        <p:txBody>
          <a:bodyPr/>
          <a:lstStyle/>
          <a:p>
            <a:fld id="{7FE0341D-C70A-4159-B596-6E5A97309FD9}" type="slidenum">
              <a:rPr lang="en-GB" smtClean="0"/>
              <a:t>‹#›</a:t>
            </a:fld>
            <a:endParaRPr lang="en-GB"/>
          </a:p>
        </p:txBody>
      </p:sp>
    </p:spTree>
    <p:extLst>
      <p:ext uri="{BB962C8B-B14F-4D97-AF65-F5344CB8AC3E}">
        <p14:creationId xmlns:p14="http://schemas.microsoft.com/office/powerpoint/2010/main" val="369408632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E9E7630-45B1-46EE-B3C9-915F3A2ED046}"/>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xmlns="" id="{6DC59B0E-E4C8-4268-A005-45328B1C8B2C}"/>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xmlns="" id="{2307714C-8D15-489D-BBCA-56DBC55DF657}"/>
              </a:ext>
            </a:extLst>
          </p:cNvPr>
          <p:cNvSpPr>
            <a:spLocks noGrp="1"/>
          </p:cNvSpPr>
          <p:nvPr>
            <p:ph type="dt" sz="half" idx="10"/>
          </p:nvPr>
        </p:nvSpPr>
        <p:spPr/>
        <p:txBody>
          <a:bodyPr/>
          <a:lstStyle/>
          <a:p>
            <a:fld id="{1A0C4105-4843-4C0F-B112-AF236166E674}" type="datetimeFigureOut">
              <a:rPr lang="en-GB" smtClean="0"/>
              <a:t>15/05/2020</a:t>
            </a:fld>
            <a:endParaRPr lang="en-GB"/>
          </a:p>
        </p:txBody>
      </p:sp>
      <p:sp>
        <p:nvSpPr>
          <p:cNvPr id="5" name="Footer Placeholder 4">
            <a:extLst>
              <a:ext uri="{FF2B5EF4-FFF2-40B4-BE49-F238E27FC236}">
                <a16:creationId xmlns:a16="http://schemas.microsoft.com/office/drawing/2014/main" xmlns="" id="{0E393684-851C-422C-8DFA-4FB90284B376}"/>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xmlns="" id="{648E4290-C219-4346-B2BC-B44BEF7DA50E}"/>
              </a:ext>
            </a:extLst>
          </p:cNvPr>
          <p:cNvSpPr>
            <a:spLocks noGrp="1"/>
          </p:cNvSpPr>
          <p:nvPr>
            <p:ph type="sldNum" sz="quarter" idx="12"/>
          </p:nvPr>
        </p:nvSpPr>
        <p:spPr/>
        <p:txBody>
          <a:bodyPr/>
          <a:lstStyle/>
          <a:p>
            <a:fld id="{7FE0341D-C70A-4159-B596-6E5A97309FD9}" type="slidenum">
              <a:rPr lang="en-GB" smtClean="0"/>
              <a:t>‹#›</a:t>
            </a:fld>
            <a:endParaRPr lang="en-GB"/>
          </a:p>
        </p:txBody>
      </p:sp>
    </p:spTree>
    <p:extLst>
      <p:ext uri="{BB962C8B-B14F-4D97-AF65-F5344CB8AC3E}">
        <p14:creationId xmlns:p14="http://schemas.microsoft.com/office/powerpoint/2010/main" val="167546519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xmlns="" id="{BB5AAE99-3423-4C99-B19E-A28F487FC9F3}"/>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xmlns="" id="{3EDDF385-9795-4170-9170-544F90D43F58}"/>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xmlns="" id="{0B745AFF-ED0E-43EE-A4CD-568EB223FAFC}"/>
              </a:ext>
            </a:extLst>
          </p:cNvPr>
          <p:cNvSpPr>
            <a:spLocks noGrp="1"/>
          </p:cNvSpPr>
          <p:nvPr>
            <p:ph type="dt" sz="half" idx="10"/>
          </p:nvPr>
        </p:nvSpPr>
        <p:spPr/>
        <p:txBody>
          <a:bodyPr/>
          <a:lstStyle/>
          <a:p>
            <a:fld id="{1A0C4105-4843-4C0F-B112-AF236166E674}" type="datetimeFigureOut">
              <a:rPr lang="en-GB" smtClean="0"/>
              <a:t>15/05/2020</a:t>
            </a:fld>
            <a:endParaRPr lang="en-GB"/>
          </a:p>
        </p:txBody>
      </p:sp>
      <p:sp>
        <p:nvSpPr>
          <p:cNvPr id="5" name="Footer Placeholder 4">
            <a:extLst>
              <a:ext uri="{FF2B5EF4-FFF2-40B4-BE49-F238E27FC236}">
                <a16:creationId xmlns:a16="http://schemas.microsoft.com/office/drawing/2014/main" xmlns="" id="{62A42E07-37E3-4553-A8B1-69761A91C561}"/>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xmlns="" id="{1516FD13-DC6D-4938-A961-5DA9E7448155}"/>
              </a:ext>
            </a:extLst>
          </p:cNvPr>
          <p:cNvSpPr>
            <a:spLocks noGrp="1"/>
          </p:cNvSpPr>
          <p:nvPr>
            <p:ph type="sldNum" sz="quarter" idx="12"/>
          </p:nvPr>
        </p:nvSpPr>
        <p:spPr/>
        <p:txBody>
          <a:bodyPr/>
          <a:lstStyle/>
          <a:p>
            <a:fld id="{7FE0341D-C70A-4159-B596-6E5A97309FD9}" type="slidenum">
              <a:rPr lang="en-GB" smtClean="0"/>
              <a:t>‹#›</a:t>
            </a:fld>
            <a:endParaRPr lang="en-GB"/>
          </a:p>
        </p:txBody>
      </p:sp>
    </p:spTree>
    <p:extLst>
      <p:ext uri="{BB962C8B-B14F-4D97-AF65-F5344CB8AC3E}">
        <p14:creationId xmlns:p14="http://schemas.microsoft.com/office/powerpoint/2010/main" val="24437007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83973D5-2DCA-4DCA-A6E3-DDA138AA44A8}"/>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xmlns="" id="{73EF0A01-2724-42A1-B2F5-97817C44F8EC}"/>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xmlns="" id="{90E0ADB7-9E0C-4BDB-9A2F-3CCC9B1B66FD}"/>
              </a:ext>
            </a:extLst>
          </p:cNvPr>
          <p:cNvSpPr>
            <a:spLocks noGrp="1"/>
          </p:cNvSpPr>
          <p:nvPr>
            <p:ph type="dt" sz="half" idx="10"/>
          </p:nvPr>
        </p:nvSpPr>
        <p:spPr/>
        <p:txBody>
          <a:bodyPr/>
          <a:lstStyle/>
          <a:p>
            <a:fld id="{1A0C4105-4843-4C0F-B112-AF236166E674}" type="datetimeFigureOut">
              <a:rPr lang="en-GB" smtClean="0"/>
              <a:t>15/05/2020</a:t>
            </a:fld>
            <a:endParaRPr lang="en-GB"/>
          </a:p>
        </p:txBody>
      </p:sp>
      <p:sp>
        <p:nvSpPr>
          <p:cNvPr id="5" name="Footer Placeholder 4">
            <a:extLst>
              <a:ext uri="{FF2B5EF4-FFF2-40B4-BE49-F238E27FC236}">
                <a16:creationId xmlns:a16="http://schemas.microsoft.com/office/drawing/2014/main" xmlns="" id="{43D7400F-9DB9-4DB5-88FB-B6B93FCF74D4}"/>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xmlns="" id="{1A99A0E6-BE0A-4A02-AEB7-388725FC19B0}"/>
              </a:ext>
            </a:extLst>
          </p:cNvPr>
          <p:cNvSpPr>
            <a:spLocks noGrp="1"/>
          </p:cNvSpPr>
          <p:nvPr>
            <p:ph type="sldNum" sz="quarter" idx="12"/>
          </p:nvPr>
        </p:nvSpPr>
        <p:spPr/>
        <p:txBody>
          <a:bodyPr/>
          <a:lstStyle/>
          <a:p>
            <a:fld id="{7FE0341D-C70A-4159-B596-6E5A97309FD9}" type="slidenum">
              <a:rPr lang="en-GB" smtClean="0"/>
              <a:t>‹#›</a:t>
            </a:fld>
            <a:endParaRPr lang="en-GB"/>
          </a:p>
        </p:txBody>
      </p:sp>
    </p:spTree>
    <p:extLst>
      <p:ext uri="{BB962C8B-B14F-4D97-AF65-F5344CB8AC3E}">
        <p14:creationId xmlns:p14="http://schemas.microsoft.com/office/powerpoint/2010/main" val="248446104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F8B4C58-39FF-426B-8B19-6251852F6B4B}"/>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xmlns="" id="{8ED841AC-9490-4DA6-945E-D1F601212CB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xmlns="" id="{12035F7B-FCDB-406D-AC53-E493B4A9EA31}"/>
              </a:ext>
            </a:extLst>
          </p:cNvPr>
          <p:cNvSpPr>
            <a:spLocks noGrp="1"/>
          </p:cNvSpPr>
          <p:nvPr>
            <p:ph type="dt" sz="half" idx="10"/>
          </p:nvPr>
        </p:nvSpPr>
        <p:spPr/>
        <p:txBody>
          <a:bodyPr/>
          <a:lstStyle/>
          <a:p>
            <a:fld id="{1A0C4105-4843-4C0F-B112-AF236166E674}" type="datetimeFigureOut">
              <a:rPr lang="en-GB" smtClean="0"/>
              <a:t>15/05/2020</a:t>
            </a:fld>
            <a:endParaRPr lang="en-GB"/>
          </a:p>
        </p:txBody>
      </p:sp>
      <p:sp>
        <p:nvSpPr>
          <p:cNvPr id="5" name="Footer Placeholder 4">
            <a:extLst>
              <a:ext uri="{FF2B5EF4-FFF2-40B4-BE49-F238E27FC236}">
                <a16:creationId xmlns:a16="http://schemas.microsoft.com/office/drawing/2014/main" xmlns="" id="{17AAA3AE-BD6B-4317-B70E-604494AD02B7}"/>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xmlns="" id="{D6A2C538-18E1-42C3-A7A0-AF92076E36E4}"/>
              </a:ext>
            </a:extLst>
          </p:cNvPr>
          <p:cNvSpPr>
            <a:spLocks noGrp="1"/>
          </p:cNvSpPr>
          <p:nvPr>
            <p:ph type="sldNum" sz="quarter" idx="12"/>
          </p:nvPr>
        </p:nvSpPr>
        <p:spPr/>
        <p:txBody>
          <a:bodyPr/>
          <a:lstStyle/>
          <a:p>
            <a:fld id="{7FE0341D-C70A-4159-B596-6E5A97309FD9}" type="slidenum">
              <a:rPr lang="en-GB" smtClean="0"/>
              <a:t>‹#›</a:t>
            </a:fld>
            <a:endParaRPr lang="en-GB"/>
          </a:p>
        </p:txBody>
      </p:sp>
    </p:spTree>
    <p:extLst>
      <p:ext uri="{BB962C8B-B14F-4D97-AF65-F5344CB8AC3E}">
        <p14:creationId xmlns:p14="http://schemas.microsoft.com/office/powerpoint/2010/main" val="106929283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B9ACB5A-5183-47F8-9121-89E4B665FD1B}"/>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xmlns="" id="{4CD2079E-B6E8-4E60-8A30-2F05289060B1}"/>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xmlns="" id="{3FA915D8-521A-48D1-BD5C-C15287D77C74}"/>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xmlns="" id="{FB65F981-CE74-41C4-AE52-FB92574BC51F}"/>
              </a:ext>
            </a:extLst>
          </p:cNvPr>
          <p:cNvSpPr>
            <a:spLocks noGrp="1"/>
          </p:cNvSpPr>
          <p:nvPr>
            <p:ph type="dt" sz="half" idx="10"/>
          </p:nvPr>
        </p:nvSpPr>
        <p:spPr/>
        <p:txBody>
          <a:bodyPr/>
          <a:lstStyle/>
          <a:p>
            <a:fld id="{1A0C4105-4843-4C0F-B112-AF236166E674}" type="datetimeFigureOut">
              <a:rPr lang="en-GB" smtClean="0"/>
              <a:t>15/05/2020</a:t>
            </a:fld>
            <a:endParaRPr lang="en-GB"/>
          </a:p>
        </p:txBody>
      </p:sp>
      <p:sp>
        <p:nvSpPr>
          <p:cNvPr id="6" name="Footer Placeholder 5">
            <a:extLst>
              <a:ext uri="{FF2B5EF4-FFF2-40B4-BE49-F238E27FC236}">
                <a16:creationId xmlns:a16="http://schemas.microsoft.com/office/drawing/2014/main" xmlns="" id="{0F1719D7-1A4C-4F9A-9790-8372A2F73DD1}"/>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xmlns="" id="{8F0779A9-061D-405B-B1F1-E5F6AF06D5D2}"/>
              </a:ext>
            </a:extLst>
          </p:cNvPr>
          <p:cNvSpPr>
            <a:spLocks noGrp="1"/>
          </p:cNvSpPr>
          <p:nvPr>
            <p:ph type="sldNum" sz="quarter" idx="12"/>
          </p:nvPr>
        </p:nvSpPr>
        <p:spPr/>
        <p:txBody>
          <a:bodyPr/>
          <a:lstStyle/>
          <a:p>
            <a:fld id="{7FE0341D-C70A-4159-B596-6E5A97309FD9}" type="slidenum">
              <a:rPr lang="en-GB" smtClean="0"/>
              <a:t>‹#›</a:t>
            </a:fld>
            <a:endParaRPr lang="en-GB"/>
          </a:p>
        </p:txBody>
      </p:sp>
    </p:spTree>
    <p:extLst>
      <p:ext uri="{BB962C8B-B14F-4D97-AF65-F5344CB8AC3E}">
        <p14:creationId xmlns:p14="http://schemas.microsoft.com/office/powerpoint/2010/main" val="202161976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FDE7D53-A764-4209-8269-835E3E8929C1}"/>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xmlns="" id="{63A53F70-9BC2-4081-AD29-F54251DBAC5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xmlns="" id="{5B24FF32-F0CA-4238-8054-02DF99142FBA}"/>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xmlns="" id="{D8835BFD-EAA0-4E13-86EF-DFBCFC6A191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xmlns="" id="{E423F7D0-1171-43F7-A409-7B3BBC57C411}"/>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xmlns="" id="{86F5BB09-2F74-45C5-A0D2-CAAFECC0402E}"/>
              </a:ext>
            </a:extLst>
          </p:cNvPr>
          <p:cNvSpPr>
            <a:spLocks noGrp="1"/>
          </p:cNvSpPr>
          <p:nvPr>
            <p:ph type="dt" sz="half" idx="10"/>
          </p:nvPr>
        </p:nvSpPr>
        <p:spPr/>
        <p:txBody>
          <a:bodyPr/>
          <a:lstStyle/>
          <a:p>
            <a:fld id="{1A0C4105-4843-4C0F-B112-AF236166E674}" type="datetimeFigureOut">
              <a:rPr lang="en-GB" smtClean="0"/>
              <a:t>15/05/2020</a:t>
            </a:fld>
            <a:endParaRPr lang="en-GB"/>
          </a:p>
        </p:txBody>
      </p:sp>
      <p:sp>
        <p:nvSpPr>
          <p:cNvPr id="8" name="Footer Placeholder 7">
            <a:extLst>
              <a:ext uri="{FF2B5EF4-FFF2-40B4-BE49-F238E27FC236}">
                <a16:creationId xmlns:a16="http://schemas.microsoft.com/office/drawing/2014/main" xmlns="" id="{13A5B7C7-A6DD-4E12-A4DB-E4FDBFC7A8D1}"/>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xmlns="" id="{12368A0B-C1D4-4146-98C2-3519E94CAAFD}"/>
              </a:ext>
            </a:extLst>
          </p:cNvPr>
          <p:cNvSpPr>
            <a:spLocks noGrp="1"/>
          </p:cNvSpPr>
          <p:nvPr>
            <p:ph type="sldNum" sz="quarter" idx="12"/>
          </p:nvPr>
        </p:nvSpPr>
        <p:spPr/>
        <p:txBody>
          <a:bodyPr/>
          <a:lstStyle/>
          <a:p>
            <a:fld id="{7FE0341D-C70A-4159-B596-6E5A97309FD9}" type="slidenum">
              <a:rPr lang="en-GB" smtClean="0"/>
              <a:t>‹#›</a:t>
            </a:fld>
            <a:endParaRPr lang="en-GB"/>
          </a:p>
        </p:txBody>
      </p:sp>
    </p:spTree>
    <p:extLst>
      <p:ext uri="{BB962C8B-B14F-4D97-AF65-F5344CB8AC3E}">
        <p14:creationId xmlns:p14="http://schemas.microsoft.com/office/powerpoint/2010/main" val="344647759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2AD71BE-E460-44F0-9D62-51EE2A60EC4A}"/>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xmlns="" id="{3D5FC53A-92E5-48FE-A62F-1383C99B95B1}"/>
              </a:ext>
            </a:extLst>
          </p:cNvPr>
          <p:cNvSpPr>
            <a:spLocks noGrp="1"/>
          </p:cNvSpPr>
          <p:nvPr>
            <p:ph type="dt" sz="half" idx="10"/>
          </p:nvPr>
        </p:nvSpPr>
        <p:spPr/>
        <p:txBody>
          <a:bodyPr/>
          <a:lstStyle/>
          <a:p>
            <a:fld id="{1A0C4105-4843-4C0F-B112-AF236166E674}" type="datetimeFigureOut">
              <a:rPr lang="en-GB" smtClean="0"/>
              <a:t>15/05/2020</a:t>
            </a:fld>
            <a:endParaRPr lang="en-GB"/>
          </a:p>
        </p:txBody>
      </p:sp>
      <p:sp>
        <p:nvSpPr>
          <p:cNvPr id="4" name="Footer Placeholder 3">
            <a:extLst>
              <a:ext uri="{FF2B5EF4-FFF2-40B4-BE49-F238E27FC236}">
                <a16:creationId xmlns:a16="http://schemas.microsoft.com/office/drawing/2014/main" xmlns="" id="{2A35C965-DD3F-4601-8815-CA4E88C43187}"/>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xmlns="" id="{8E73775D-1824-4A41-B0FE-8514F0845092}"/>
              </a:ext>
            </a:extLst>
          </p:cNvPr>
          <p:cNvSpPr>
            <a:spLocks noGrp="1"/>
          </p:cNvSpPr>
          <p:nvPr>
            <p:ph type="sldNum" sz="quarter" idx="12"/>
          </p:nvPr>
        </p:nvSpPr>
        <p:spPr/>
        <p:txBody>
          <a:bodyPr/>
          <a:lstStyle/>
          <a:p>
            <a:fld id="{7FE0341D-C70A-4159-B596-6E5A97309FD9}" type="slidenum">
              <a:rPr lang="en-GB" smtClean="0"/>
              <a:t>‹#›</a:t>
            </a:fld>
            <a:endParaRPr lang="en-GB"/>
          </a:p>
        </p:txBody>
      </p:sp>
    </p:spTree>
    <p:extLst>
      <p:ext uri="{BB962C8B-B14F-4D97-AF65-F5344CB8AC3E}">
        <p14:creationId xmlns:p14="http://schemas.microsoft.com/office/powerpoint/2010/main" val="412051237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4191AFE5-3089-4FA6-BBB0-1493A188E669}"/>
              </a:ext>
            </a:extLst>
          </p:cNvPr>
          <p:cNvSpPr>
            <a:spLocks noGrp="1"/>
          </p:cNvSpPr>
          <p:nvPr>
            <p:ph type="dt" sz="half" idx="10"/>
          </p:nvPr>
        </p:nvSpPr>
        <p:spPr/>
        <p:txBody>
          <a:bodyPr/>
          <a:lstStyle/>
          <a:p>
            <a:fld id="{1A0C4105-4843-4C0F-B112-AF236166E674}" type="datetimeFigureOut">
              <a:rPr lang="en-GB" smtClean="0"/>
              <a:t>15/05/2020</a:t>
            </a:fld>
            <a:endParaRPr lang="en-GB"/>
          </a:p>
        </p:txBody>
      </p:sp>
      <p:sp>
        <p:nvSpPr>
          <p:cNvPr id="3" name="Footer Placeholder 2">
            <a:extLst>
              <a:ext uri="{FF2B5EF4-FFF2-40B4-BE49-F238E27FC236}">
                <a16:creationId xmlns:a16="http://schemas.microsoft.com/office/drawing/2014/main" xmlns="" id="{A6D55C7A-5763-4CFD-B4F2-5117CA527142}"/>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xmlns="" id="{C495051D-02BA-4487-BC13-2A80396B6BE3}"/>
              </a:ext>
            </a:extLst>
          </p:cNvPr>
          <p:cNvSpPr>
            <a:spLocks noGrp="1"/>
          </p:cNvSpPr>
          <p:nvPr>
            <p:ph type="sldNum" sz="quarter" idx="12"/>
          </p:nvPr>
        </p:nvSpPr>
        <p:spPr/>
        <p:txBody>
          <a:bodyPr/>
          <a:lstStyle/>
          <a:p>
            <a:fld id="{7FE0341D-C70A-4159-B596-6E5A97309FD9}" type="slidenum">
              <a:rPr lang="en-GB" smtClean="0"/>
              <a:t>‹#›</a:t>
            </a:fld>
            <a:endParaRPr lang="en-GB"/>
          </a:p>
        </p:txBody>
      </p:sp>
    </p:spTree>
    <p:extLst>
      <p:ext uri="{BB962C8B-B14F-4D97-AF65-F5344CB8AC3E}">
        <p14:creationId xmlns:p14="http://schemas.microsoft.com/office/powerpoint/2010/main" val="2243317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943FA7A-50D3-4639-B4DE-B6AB3B8CC9C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xmlns="" id="{674F2A57-DD42-43E8-8972-8A17169096C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xmlns="" id="{8861F9B2-561E-495F-8F6F-D7668780DCC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xmlns="" id="{964DB1C8-4330-4A63-9608-556DC99D3ECF}"/>
              </a:ext>
            </a:extLst>
          </p:cNvPr>
          <p:cNvSpPr>
            <a:spLocks noGrp="1"/>
          </p:cNvSpPr>
          <p:nvPr>
            <p:ph type="dt" sz="half" idx="10"/>
          </p:nvPr>
        </p:nvSpPr>
        <p:spPr/>
        <p:txBody>
          <a:bodyPr/>
          <a:lstStyle/>
          <a:p>
            <a:fld id="{1A0C4105-4843-4C0F-B112-AF236166E674}" type="datetimeFigureOut">
              <a:rPr lang="en-GB" smtClean="0"/>
              <a:t>15/05/2020</a:t>
            </a:fld>
            <a:endParaRPr lang="en-GB"/>
          </a:p>
        </p:txBody>
      </p:sp>
      <p:sp>
        <p:nvSpPr>
          <p:cNvPr id="6" name="Footer Placeholder 5">
            <a:extLst>
              <a:ext uri="{FF2B5EF4-FFF2-40B4-BE49-F238E27FC236}">
                <a16:creationId xmlns:a16="http://schemas.microsoft.com/office/drawing/2014/main" xmlns="" id="{5C44A66D-01C9-4468-B2ED-F00C31F796D5}"/>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xmlns="" id="{7A24EC8E-9C98-449A-A759-959292867DE7}"/>
              </a:ext>
            </a:extLst>
          </p:cNvPr>
          <p:cNvSpPr>
            <a:spLocks noGrp="1"/>
          </p:cNvSpPr>
          <p:nvPr>
            <p:ph type="sldNum" sz="quarter" idx="12"/>
          </p:nvPr>
        </p:nvSpPr>
        <p:spPr/>
        <p:txBody>
          <a:bodyPr/>
          <a:lstStyle/>
          <a:p>
            <a:fld id="{7FE0341D-C70A-4159-B596-6E5A97309FD9}" type="slidenum">
              <a:rPr lang="en-GB" smtClean="0"/>
              <a:t>‹#›</a:t>
            </a:fld>
            <a:endParaRPr lang="en-GB"/>
          </a:p>
        </p:txBody>
      </p:sp>
    </p:spTree>
    <p:extLst>
      <p:ext uri="{BB962C8B-B14F-4D97-AF65-F5344CB8AC3E}">
        <p14:creationId xmlns:p14="http://schemas.microsoft.com/office/powerpoint/2010/main" val="171184138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DBC7C62-6489-4C00-AAD6-2702358BF99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xmlns="" id="{A45884C8-B588-4823-A34C-DA57DD78B71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xmlns="" id="{4D38748B-4C82-479C-A9F7-62873A108D3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xmlns="" id="{E5BE0357-6F81-49FF-B394-2D4B9ACF8285}"/>
              </a:ext>
            </a:extLst>
          </p:cNvPr>
          <p:cNvSpPr>
            <a:spLocks noGrp="1"/>
          </p:cNvSpPr>
          <p:nvPr>
            <p:ph type="dt" sz="half" idx="10"/>
          </p:nvPr>
        </p:nvSpPr>
        <p:spPr/>
        <p:txBody>
          <a:bodyPr/>
          <a:lstStyle/>
          <a:p>
            <a:fld id="{1A0C4105-4843-4C0F-B112-AF236166E674}" type="datetimeFigureOut">
              <a:rPr lang="en-GB" smtClean="0"/>
              <a:t>15/05/2020</a:t>
            </a:fld>
            <a:endParaRPr lang="en-GB"/>
          </a:p>
        </p:txBody>
      </p:sp>
      <p:sp>
        <p:nvSpPr>
          <p:cNvPr id="6" name="Footer Placeholder 5">
            <a:extLst>
              <a:ext uri="{FF2B5EF4-FFF2-40B4-BE49-F238E27FC236}">
                <a16:creationId xmlns:a16="http://schemas.microsoft.com/office/drawing/2014/main" xmlns="" id="{79C55657-C6AD-4396-9BF5-F8463F26B87C}"/>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xmlns="" id="{A606A8E9-51BF-4254-9898-F6BA66DE3D77}"/>
              </a:ext>
            </a:extLst>
          </p:cNvPr>
          <p:cNvSpPr>
            <a:spLocks noGrp="1"/>
          </p:cNvSpPr>
          <p:nvPr>
            <p:ph type="sldNum" sz="quarter" idx="12"/>
          </p:nvPr>
        </p:nvSpPr>
        <p:spPr/>
        <p:txBody>
          <a:bodyPr/>
          <a:lstStyle/>
          <a:p>
            <a:fld id="{7FE0341D-C70A-4159-B596-6E5A97309FD9}" type="slidenum">
              <a:rPr lang="en-GB" smtClean="0"/>
              <a:t>‹#›</a:t>
            </a:fld>
            <a:endParaRPr lang="en-GB"/>
          </a:p>
        </p:txBody>
      </p:sp>
    </p:spTree>
    <p:extLst>
      <p:ext uri="{BB962C8B-B14F-4D97-AF65-F5344CB8AC3E}">
        <p14:creationId xmlns:p14="http://schemas.microsoft.com/office/powerpoint/2010/main" val="210594575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xmlns="" id="{55B3ED13-D163-4751-9C23-6DFBC22CD5B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xmlns="" id="{00340607-22F4-4049-A678-D8FD4B45ECA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xmlns="" id="{D4797EAE-DF5F-4A65-A984-3AB0559291B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A0C4105-4843-4C0F-B112-AF236166E674}" type="datetimeFigureOut">
              <a:rPr lang="en-GB" smtClean="0"/>
              <a:t>15/05/2020</a:t>
            </a:fld>
            <a:endParaRPr lang="en-GB"/>
          </a:p>
        </p:txBody>
      </p:sp>
      <p:sp>
        <p:nvSpPr>
          <p:cNvPr id="5" name="Footer Placeholder 4">
            <a:extLst>
              <a:ext uri="{FF2B5EF4-FFF2-40B4-BE49-F238E27FC236}">
                <a16:creationId xmlns:a16="http://schemas.microsoft.com/office/drawing/2014/main" xmlns="" id="{6BD85841-38AA-499C-9F3C-0ED8BA197B9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xmlns="" id="{446EF429-9A34-4900-B3EA-C3C2965D27A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FE0341D-C70A-4159-B596-6E5A97309FD9}" type="slidenum">
              <a:rPr lang="en-GB" smtClean="0"/>
              <a:t>‹#›</a:t>
            </a:fld>
            <a:endParaRPr lang="en-GB"/>
          </a:p>
        </p:txBody>
      </p:sp>
    </p:spTree>
    <p:extLst>
      <p:ext uri="{BB962C8B-B14F-4D97-AF65-F5344CB8AC3E}">
        <p14:creationId xmlns:p14="http://schemas.microsoft.com/office/powerpoint/2010/main" val="350225432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1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2.png"/><Relationship Id="rId1" Type="http://schemas.openxmlformats.org/officeDocument/2006/relationships/slideLayout" Target="../slideLayouts/slideLayout2.xml"/><Relationship Id="rId5" Type="http://schemas.openxmlformats.org/officeDocument/2006/relationships/image" Target="../media/image22.jpeg"/><Relationship Id="rId4" Type="http://schemas.openxmlformats.org/officeDocument/2006/relationships/image" Target="../media/image21.jpeg"/></Relationships>
</file>

<file path=ppt/slides/_rels/slide1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1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png"/><Relationship Id="rId1" Type="http://schemas.openxmlformats.org/officeDocument/2006/relationships/slideLayout" Target="../slideLayouts/slideLayout2.xml"/><Relationship Id="rId5" Type="http://schemas.openxmlformats.org/officeDocument/2006/relationships/image" Target="../media/image26.png"/><Relationship Id="rId4" Type="http://schemas.openxmlformats.org/officeDocument/2006/relationships/image" Target="../media/image25.png"/></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hyperlink" Target="https://members.gcsepod.com/" TargetMode="External"/><Relationship Id="rId2" Type="http://schemas.openxmlformats.org/officeDocument/2006/relationships/image" Target="../media/image27.png"/><Relationship Id="rId1" Type="http://schemas.openxmlformats.org/officeDocument/2006/relationships/slideLayout" Target="../slideLayouts/slideLayout2.xml"/><Relationship Id="rId6" Type="http://schemas.openxmlformats.org/officeDocument/2006/relationships/image" Target="../media/image29.png"/><Relationship Id="rId5" Type="http://schemas.openxmlformats.org/officeDocument/2006/relationships/image" Target="../media/image28.png"/><Relationship Id="rId4" Type="http://schemas.openxmlformats.org/officeDocument/2006/relationships/image" Target="../media/image3.png"/></Relationships>
</file>

<file path=ppt/slides/_rels/slide15.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image" Target="../media/image10.png"/></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png"/><Relationship Id="rId1" Type="http://schemas.openxmlformats.org/officeDocument/2006/relationships/slideLayout" Target="../slideLayouts/slideLayout2.xml"/><Relationship Id="rId5" Type="http://schemas.openxmlformats.org/officeDocument/2006/relationships/image" Target="../media/image13.png"/><Relationship Id="rId4" Type="http://schemas.openxmlformats.org/officeDocument/2006/relationships/image" Target="../media/image12.png"/></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16.jpeg"/></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png"/><Relationship Id="rId1" Type="http://schemas.openxmlformats.org/officeDocument/2006/relationships/slideLayout" Target="../slideLayouts/slideLayout2.xml"/><Relationship Id="rId5" Type="http://schemas.openxmlformats.org/officeDocument/2006/relationships/image" Target="../media/image18.jpeg"/><Relationship Id="rId4" Type="http://schemas.openxmlformats.org/officeDocument/2006/relationships/image" Target="../media/image17.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screenshot&#10;&#10;Description automatically generated">
            <a:extLst>
              <a:ext uri="{FF2B5EF4-FFF2-40B4-BE49-F238E27FC236}">
                <a16:creationId xmlns:a16="http://schemas.microsoft.com/office/drawing/2014/main" xmlns="" id="{C487022E-D4AF-4E2B-97BD-F83AD017912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706" y="0"/>
            <a:ext cx="12186588" cy="6858000"/>
          </a:xfrm>
          <a:prstGeom prst="rect">
            <a:avLst/>
          </a:prstGeom>
        </p:spPr>
      </p:pic>
      <p:sp>
        <p:nvSpPr>
          <p:cNvPr id="12" name="TextBox 11">
            <a:extLst>
              <a:ext uri="{FF2B5EF4-FFF2-40B4-BE49-F238E27FC236}">
                <a16:creationId xmlns:a16="http://schemas.microsoft.com/office/drawing/2014/main" xmlns="" id="{3450CF47-4341-4B0A-BA8B-6EF09FB6747B}"/>
              </a:ext>
            </a:extLst>
          </p:cNvPr>
          <p:cNvSpPr txBox="1"/>
          <p:nvPr/>
        </p:nvSpPr>
        <p:spPr>
          <a:xfrm>
            <a:off x="1407929" y="633786"/>
            <a:ext cx="7429500" cy="4708981"/>
          </a:xfrm>
          <a:prstGeom prst="rect">
            <a:avLst/>
          </a:prstGeom>
          <a:noFill/>
        </p:spPr>
        <p:txBody>
          <a:bodyPr wrap="square" rtlCol="0">
            <a:spAutoFit/>
          </a:bodyPr>
          <a:lstStyle/>
          <a:p>
            <a:pPr algn="ctr"/>
            <a:r>
              <a:rPr lang="en-GB" sz="6000" b="1" dirty="0">
                <a:solidFill>
                  <a:schemeClr val="bg1"/>
                </a:solidFill>
                <a:latin typeface="Calibri" panose="020F0502020204030204" pitchFamily="34" charset="0"/>
                <a:cs typeface="Calibri" panose="020F0502020204030204" pitchFamily="34" charset="0"/>
              </a:rPr>
              <a:t>STUDY SMART</a:t>
            </a:r>
            <a:br>
              <a:rPr lang="en-GB" sz="6000" b="1" dirty="0">
                <a:solidFill>
                  <a:schemeClr val="bg1"/>
                </a:solidFill>
                <a:latin typeface="Calibri" panose="020F0502020204030204" pitchFamily="34" charset="0"/>
                <a:cs typeface="Calibri" panose="020F0502020204030204" pitchFamily="34" charset="0"/>
              </a:rPr>
            </a:br>
            <a:r>
              <a:rPr lang="en-GB" sz="6000" b="1" dirty="0">
                <a:solidFill>
                  <a:schemeClr val="bg1"/>
                </a:solidFill>
                <a:latin typeface="Calibri" panose="020F0502020204030204" pitchFamily="34" charset="0"/>
                <a:cs typeface="Calibri" panose="020F0502020204030204" pitchFamily="34" charset="0"/>
              </a:rPr>
              <a:t>Using GCSEPod with cognitive learning techniques.  A guide for parents and carers.</a:t>
            </a:r>
            <a:endParaRPr lang="en-US" sz="6000" dirty="0">
              <a:solidFill>
                <a:schemeClr val="bg1"/>
              </a:solidFill>
            </a:endParaRPr>
          </a:p>
        </p:txBody>
      </p:sp>
    </p:spTree>
    <p:extLst>
      <p:ext uri="{BB962C8B-B14F-4D97-AF65-F5344CB8AC3E}">
        <p14:creationId xmlns:p14="http://schemas.microsoft.com/office/powerpoint/2010/main" val="74311126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A close up of a sign&#10;&#10;Description automatically generated">
            <a:extLst>
              <a:ext uri="{FF2B5EF4-FFF2-40B4-BE49-F238E27FC236}">
                <a16:creationId xmlns:a16="http://schemas.microsoft.com/office/drawing/2014/main" xmlns="" id="{70297253-C5DE-4AD5-A1CE-FC76D4C86B0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223342" y="268955"/>
            <a:ext cx="1598185" cy="1788445"/>
          </a:xfrm>
          <a:prstGeom prst="rect">
            <a:avLst/>
          </a:prstGeom>
        </p:spPr>
      </p:pic>
      <p:pic>
        <p:nvPicPr>
          <p:cNvPr id="7" name="Picture 6">
            <a:extLst>
              <a:ext uri="{FF2B5EF4-FFF2-40B4-BE49-F238E27FC236}">
                <a16:creationId xmlns:a16="http://schemas.microsoft.com/office/drawing/2014/main" xmlns="" id="{BA512419-3465-4A8F-A977-6F289ED32573}"/>
              </a:ext>
            </a:extLst>
          </p:cNvPr>
          <p:cNvPicPr>
            <a:picLocks noChangeAspect="1"/>
          </p:cNvPicPr>
          <p:nvPr/>
        </p:nvPicPr>
        <p:blipFill>
          <a:blip r:embed="rId3"/>
          <a:stretch>
            <a:fillRect/>
          </a:stretch>
        </p:blipFill>
        <p:spPr>
          <a:xfrm>
            <a:off x="0" y="9525"/>
            <a:ext cx="7766316" cy="1913924"/>
          </a:xfrm>
          <a:prstGeom prst="rect">
            <a:avLst/>
          </a:prstGeom>
        </p:spPr>
      </p:pic>
      <p:sp>
        <p:nvSpPr>
          <p:cNvPr id="8" name="TextBox 7">
            <a:extLst>
              <a:ext uri="{FF2B5EF4-FFF2-40B4-BE49-F238E27FC236}">
                <a16:creationId xmlns:a16="http://schemas.microsoft.com/office/drawing/2014/main" xmlns="" id="{C8D31D88-B533-4E9A-968B-CC82127FE273}"/>
              </a:ext>
            </a:extLst>
          </p:cNvPr>
          <p:cNvSpPr txBox="1"/>
          <p:nvPr/>
        </p:nvSpPr>
        <p:spPr>
          <a:xfrm>
            <a:off x="2258016" y="5814520"/>
            <a:ext cx="7927975" cy="954107"/>
          </a:xfrm>
          <a:prstGeom prst="rect">
            <a:avLst/>
          </a:prstGeom>
          <a:noFill/>
        </p:spPr>
        <p:txBody>
          <a:bodyPr wrap="square" rtlCol="0">
            <a:spAutoFit/>
          </a:bodyPr>
          <a:lstStyle/>
          <a:p>
            <a:pPr algn="ctr"/>
            <a:r>
              <a:rPr lang="en-GB" sz="2800" dirty="0">
                <a:latin typeface="Arial" panose="020B0604020202020204" pitchFamily="34" charset="0"/>
                <a:cs typeface="Arial" panose="020B0604020202020204" pitchFamily="34" charset="0"/>
              </a:rPr>
              <a:t>Combine both words and visuals for quicker and stronger recall</a:t>
            </a:r>
          </a:p>
        </p:txBody>
      </p:sp>
      <p:pic>
        <p:nvPicPr>
          <p:cNvPr id="9" name="Picture 8">
            <a:extLst>
              <a:ext uri="{FF2B5EF4-FFF2-40B4-BE49-F238E27FC236}">
                <a16:creationId xmlns:a16="http://schemas.microsoft.com/office/drawing/2014/main" xmlns="" id="{4ED4EF5F-0DB6-4125-8B6B-57B70DD85A50}"/>
              </a:ext>
            </a:extLst>
          </p:cNvPr>
          <p:cNvPicPr>
            <a:picLocks noChangeAspect="1"/>
          </p:cNvPicPr>
          <p:nvPr/>
        </p:nvPicPr>
        <p:blipFill>
          <a:blip r:embed="rId4"/>
          <a:stretch>
            <a:fillRect/>
          </a:stretch>
        </p:blipFill>
        <p:spPr>
          <a:xfrm>
            <a:off x="1720957" y="2099385"/>
            <a:ext cx="8879703" cy="3487469"/>
          </a:xfrm>
          <a:prstGeom prst="rect">
            <a:avLst/>
          </a:prstGeom>
        </p:spPr>
      </p:pic>
    </p:spTree>
    <p:extLst>
      <p:ext uri="{BB962C8B-B14F-4D97-AF65-F5344CB8AC3E}">
        <p14:creationId xmlns:p14="http://schemas.microsoft.com/office/powerpoint/2010/main" val="144372415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A close up of a sign&#10;&#10;Description automatically generated">
            <a:extLst>
              <a:ext uri="{FF2B5EF4-FFF2-40B4-BE49-F238E27FC236}">
                <a16:creationId xmlns:a16="http://schemas.microsoft.com/office/drawing/2014/main" xmlns="" id="{70297253-C5DE-4AD5-A1CE-FC76D4C86B0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223342" y="268955"/>
            <a:ext cx="1598185" cy="1788445"/>
          </a:xfrm>
          <a:prstGeom prst="rect">
            <a:avLst/>
          </a:prstGeom>
        </p:spPr>
      </p:pic>
      <p:pic>
        <p:nvPicPr>
          <p:cNvPr id="7" name="Picture 6">
            <a:extLst>
              <a:ext uri="{FF2B5EF4-FFF2-40B4-BE49-F238E27FC236}">
                <a16:creationId xmlns:a16="http://schemas.microsoft.com/office/drawing/2014/main" xmlns="" id="{FDEC7954-CB15-43B7-B2A0-3305F960A2B9}"/>
              </a:ext>
            </a:extLst>
          </p:cNvPr>
          <p:cNvPicPr>
            <a:picLocks noChangeAspect="1"/>
          </p:cNvPicPr>
          <p:nvPr/>
        </p:nvPicPr>
        <p:blipFill>
          <a:blip r:embed="rId3"/>
          <a:stretch>
            <a:fillRect/>
          </a:stretch>
        </p:blipFill>
        <p:spPr>
          <a:xfrm>
            <a:off x="0" y="9525"/>
            <a:ext cx="7766316" cy="1913924"/>
          </a:xfrm>
          <a:prstGeom prst="rect">
            <a:avLst/>
          </a:prstGeom>
        </p:spPr>
      </p:pic>
      <p:pic>
        <p:nvPicPr>
          <p:cNvPr id="8" name="Picture 2" descr="Image result for revision summary poster">
            <a:extLst>
              <a:ext uri="{FF2B5EF4-FFF2-40B4-BE49-F238E27FC236}">
                <a16:creationId xmlns:a16="http://schemas.microsoft.com/office/drawing/2014/main" xmlns="" id="{75C2E7A1-1504-4F63-AB38-D41B286DAB8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141901" y="2893894"/>
            <a:ext cx="3626080" cy="2545229"/>
          </a:xfrm>
          <a:prstGeom prst="rect">
            <a:avLst/>
          </a:prstGeom>
          <a:noFill/>
          <a:extLst>
            <a:ext uri="{909E8E84-426E-40DD-AFC4-6F175D3DCCD1}">
              <a14:hiddenFill xmlns:a14="http://schemas.microsoft.com/office/drawing/2010/main">
                <a:solidFill>
                  <a:srgbClr val="FFFFFF"/>
                </a:solidFill>
              </a14:hiddenFill>
            </a:ext>
          </a:extLst>
        </p:spPr>
      </p:pic>
      <p:sp>
        <p:nvSpPr>
          <p:cNvPr id="9" name="Arrow: Notched Right 8">
            <a:extLst>
              <a:ext uri="{FF2B5EF4-FFF2-40B4-BE49-F238E27FC236}">
                <a16:creationId xmlns:a16="http://schemas.microsoft.com/office/drawing/2014/main" xmlns="" id="{C4CBB1D3-7266-4490-8D27-DF26368759C1}"/>
              </a:ext>
            </a:extLst>
          </p:cNvPr>
          <p:cNvSpPr/>
          <p:nvPr/>
        </p:nvSpPr>
        <p:spPr>
          <a:xfrm>
            <a:off x="4972103" y="3482821"/>
            <a:ext cx="2314575" cy="1457325"/>
          </a:xfrm>
          <a:prstGeom prst="notchedRightArrow">
            <a:avLst/>
          </a:prstGeom>
          <a:solidFill>
            <a:srgbClr val="8C328B"/>
          </a:solidFill>
          <a:ln>
            <a:solidFill>
              <a:srgbClr val="D85AA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1" name="Rectangle 10">
            <a:extLst>
              <a:ext uri="{FF2B5EF4-FFF2-40B4-BE49-F238E27FC236}">
                <a16:creationId xmlns:a16="http://schemas.microsoft.com/office/drawing/2014/main" xmlns="" id="{3D72C3DA-C3BE-434C-85BD-AB32B14958AF}"/>
              </a:ext>
            </a:extLst>
          </p:cNvPr>
          <p:cNvSpPr/>
          <p:nvPr/>
        </p:nvSpPr>
        <p:spPr>
          <a:xfrm>
            <a:off x="367271" y="2188257"/>
            <a:ext cx="11557591" cy="646331"/>
          </a:xfrm>
          <a:prstGeom prst="rect">
            <a:avLst/>
          </a:prstGeom>
        </p:spPr>
        <p:txBody>
          <a:bodyPr wrap="square">
            <a:spAutoFit/>
          </a:bodyPr>
          <a:lstStyle/>
          <a:p>
            <a:pPr algn="ctr"/>
            <a:r>
              <a:rPr lang="en-GB" dirty="0">
                <a:latin typeface="Arial" panose="020B0604020202020204" pitchFamily="34" charset="0"/>
                <a:cs typeface="Arial" panose="020B0604020202020204" pitchFamily="34" charset="0"/>
              </a:rPr>
              <a:t>Just reading text alone improves our memory by 10% in 3 days but looking at the picture we are likely to remember 65%.</a:t>
            </a:r>
          </a:p>
        </p:txBody>
      </p:sp>
      <p:pic>
        <p:nvPicPr>
          <p:cNvPr id="12" name="Picture 2" descr="Image result for parent and teenager computer">
            <a:extLst>
              <a:ext uri="{FF2B5EF4-FFF2-40B4-BE49-F238E27FC236}">
                <a16:creationId xmlns:a16="http://schemas.microsoft.com/office/drawing/2014/main" xmlns="" id="{0631ABF5-4879-4C7B-B2D6-F74160A45F7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42014" y="2927719"/>
            <a:ext cx="3810000" cy="2533650"/>
          </a:xfrm>
          <a:prstGeom prst="rect">
            <a:avLst/>
          </a:prstGeom>
          <a:noFill/>
          <a:extLst>
            <a:ext uri="{909E8E84-426E-40DD-AFC4-6F175D3DCCD1}">
              <a14:hiddenFill xmlns:a14="http://schemas.microsoft.com/office/drawing/2010/main">
                <a:solidFill>
                  <a:srgbClr val="FFFFFF"/>
                </a:solidFill>
              </a14:hiddenFill>
            </a:ext>
          </a:extLst>
        </p:spPr>
      </p:pic>
      <p:sp>
        <p:nvSpPr>
          <p:cNvPr id="13" name="Rectangle 12">
            <a:extLst>
              <a:ext uri="{FF2B5EF4-FFF2-40B4-BE49-F238E27FC236}">
                <a16:creationId xmlns:a16="http://schemas.microsoft.com/office/drawing/2014/main" xmlns="" id="{53BB133C-12BD-488D-92DC-B0193A4E0624}"/>
              </a:ext>
            </a:extLst>
          </p:cNvPr>
          <p:cNvSpPr/>
          <p:nvPr/>
        </p:nvSpPr>
        <p:spPr>
          <a:xfrm>
            <a:off x="350874" y="5810052"/>
            <a:ext cx="11557592" cy="646331"/>
          </a:xfrm>
          <a:prstGeom prst="rect">
            <a:avLst/>
          </a:prstGeom>
        </p:spPr>
        <p:txBody>
          <a:bodyPr wrap="square">
            <a:spAutoFit/>
          </a:bodyPr>
          <a:lstStyle/>
          <a:p>
            <a:pPr algn="ctr"/>
            <a:r>
              <a:rPr lang="en-GB" dirty="0">
                <a:latin typeface="Arial" panose="020B0604020202020204" pitchFamily="34" charset="0"/>
                <a:cs typeface="Arial" panose="020B0604020202020204" pitchFamily="34" charset="0"/>
              </a:rPr>
              <a:t>Watch a Pod together, then using the images from the Pod, suggest your child draws a poster combining the images with keywords and definitions.  Copying the labelled diagrams in the Pods helps the knowledge to stick!</a:t>
            </a:r>
          </a:p>
        </p:txBody>
      </p:sp>
    </p:spTree>
    <p:extLst>
      <p:ext uri="{BB962C8B-B14F-4D97-AF65-F5344CB8AC3E}">
        <p14:creationId xmlns:p14="http://schemas.microsoft.com/office/powerpoint/2010/main" val="26651595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par>
                                <p:cTn id="8" presetID="10" presetClass="entr" presetSubtype="0" fill="hold"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11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A close up of a sign&#10;&#10;Description automatically generated">
            <a:extLst>
              <a:ext uri="{FF2B5EF4-FFF2-40B4-BE49-F238E27FC236}">
                <a16:creationId xmlns:a16="http://schemas.microsoft.com/office/drawing/2014/main" xmlns="" id="{70297253-C5DE-4AD5-A1CE-FC76D4C86B0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223342" y="268955"/>
            <a:ext cx="1598185" cy="1788445"/>
          </a:xfrm>
          <a:prstGeom prst="rect">
            <a:avLst/>
          </a:prstGeom>
        </p:spPr>
      </p:pic>
      <p:pic>
        <p:nvPicPr>
          <p:cNvPr id="7" name="Picture 6">
            <a:extLst>
              <a:ext uri="{FF2B5EF4-FFF2-40B4-BE49-F238E27FC236}">
                <a16:creationId xmlns:a16="http://schemas.microsoft.com/office/drawing/2014/main" xmlns="" id="{6FDF52C7-A4EF-454A-A501-75BD382A1D08}"/>
              </a:ext>
            </a:extLst>
          </p:cNvPr>
          <p:cNvPicPr>
            <a:picLocks noChangeAspect="1"/>
          </p:cNvPicPr>
          <p:nvPr/>
        </p:nvPicPr>
        <p:blipFill>
          <a:blip r:embed="rId3"/>
          <a:stretch>
            <a:fillRect/>
          </a:stretch>
        </p:blipFill>
        <p:spPr>
          <a:xfrm>
            <a:off x="0" y="1"/>
            <a:ext cx="7432646" cy="1809670"/>
          </a:xfrm>
          <a:prstGeom prst="rect">
            <a:avLst/>
          </a:prstGeom>
        </p:spPr>
      </p:pic>
      <p:sp>
        <p:nvSpPr>
          <p:cNvPr id="8" name="TextBox 7">
            <a:extLst>
              <a:ext uri="{FF2B5EF4-FFF2-40B4-BE49-F238E27FC236}">
                <a16:creationId xmlns:a16="http://schemas.microsoft.com/office/drawing/2014/main" xmlns="" id="{A16892C2-DF21-4EF0-B041-693608A2E9D6}"/>
              </a:ext>
            </a:extLst>
          </p:cNvPr>
          <p:cNvSpPr txBox="1"/>
          <p:nvPr/>
        </p:nvSpPr>
        <p:spPr>
          <a:xfrm>
            <a:off x="6776126" y="2369981"/>
            <a:ext cx="4871043" cy="3539430"/>
          </a:xfrm>
          <a:prstGeom prst="rect">
            <a:avLst/>
          </a:prstGeom>
          <a:noFill/>
        </p:spPr>
        <p:txBody>
          <a:bodyPr wrap="square" rtlCol="0">
            <a:spAutoFit/>
          </a:bodyPr>
          <a:lstStyle/>
          <a:p>
            <a:pPr algn="ctr"/>
            <a:r>
              <a:rPr lang="en-GB" sz="2800" dirty="0">
                <a:latin typeface="Arial" panose="020B0604020202020204" pitchFamily="34" charset="0"/>
                <a:cs typeface="Arial" panose="020B0604020202020204" pitchFamily="34" charset="0"/>
              </a:rPr>
              <a:t>Interleaved practice is a learning technique that involves switching between topics and ideas and has been shown to improve long-term learning relative to blocked study of the same idea or topic.</a:t>
            </a:r>
          </a:p>
        </p:txBody>
      </p:sp>
      <p:pic>
        <p:nvPicPr>
          <p:cNvPr id="9" name="Picture 8">
            <a:extLst>
              <a:ext uri="{FF2B5EF4-FFF2-40B4-BE49-F238E27FC236}">
                <a16:creationId xmlns:a16="http://schemas.microsoft.com/office/drawing/2014/main" xmlns="" id="{17016909-4CC2-4FC4-B424-02FA4A44B680}"/>
              </a:ext>
            </a:extLst>
          </p:cNvPr>
          <p:cNvPicPr>
            <a:picLocks noChangeAspect="1"/>
          </p:cNvPicPr>
          <p:nvPr/>
        </p:nvPicPr>
        <p:blipFill>
          <a:blip r:embed="rId4"/>
          <a:stretch>
            <a:fillRect/>
          </a:stretch>
        </p:blipFill>
        <p:spPr>
          <a:xfrm>
            <a:off x="728249" y="2202311"/>
            <a:ext cx="5185226" cy="4030950"/>
          </a:xfrm>
          <a:prstGeom prst="rect">
            <a:avLst/>
          </a:prstGeom>
        </p:spPr>
      </p:pic>
    </p:spTree>
    <p:extLst>
      <p:ext uri="{BB962C8B-B14F-4D97-AF65-F5344CB8AC3E}">
        <p14:creationId xmlns:p14="http://schemas.microsoft.com/office/powerpoint/2010/main" val="250653709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A close up of a sign&#10;&#10;Description automatically generated">
            <a:extLst>
              <a:ext uri="{FF2B5EF4-FFF2-40B4-BE49-F238E27FC236}">
                <a16:creationId xmlns:a16="http://schemas.microsoft.com/office/drawing/2014/main" xmlns="" id="{70297253-C5DE-4AD5-A1CE-FC76D4C86B0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223342" y="268955"/>
            <a:ext cx="1598185" cy="1788445"/>
          </a:xfrm>
          <a:prstGeom prst="rect">
            <a:avLst/>
          </a:prstGeom>
        </p:spPr>
      </p:pic>
      <p:pic>
        <p:nvPicPr>
          <p:cNvPr id="7" name="Picture 6">
            <a:extLst>
              <a:ext uri="{FF2B5EF4-FFF2-40B4-BE49-F238E27FC236}">
                <a16:creationId xmlns:a16="http://schemas.microsoft.com/office/drawing/2014/main" xmlns="" id="{2E7A29AA-E1AC-4477-A608-C2B23CD0E07A}"/>
              </a:ext>
            </a:extLst>
          </p:cNvPr>
          <p:cNvPicPr>
            <a:picLocks noChangeAspect="1"/>
          </p:cNvPicPr>
          <p:nvPr/>
        </p:nvPicPr>
        <p:blipFill>
          <a:blip r:embed="rId3"/>
          <a:stretch>
            <a:fillRect/>
          </a:stretch>
        </p:blipFill>
        <p:spPr>
          <a:xfrm>
            <a:off x="0" y="1"/>
            <a:ext cx="7432646" cy="1809670"/>
          </a:xfrm>
          <a:prstGeom prst="rect">
            <a:avLst/>
          </a:prstGeom>
        </p:spPr>
      </p:pic>
      <p:pic>
        <p:nvPicPr>
          <p:cNvPr id="8" name="Picture 16" descr="cid:image010.png@01D4AE8D.C1B89BF0">
            <a:extLst>
              <a:ext uri="{FF2B5EF4-FFF2-40B4-BE49-F238E27FC236}">
                <a16:creationId xmlns:a16="http://schemas.microsoft.com/office/drawing/2014/main" xmlns="" id="{235D8249-31F5-448E-988C-CE3BB3E2296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1638" y="4477604"/>
            <a:ext cx="5450596" cy="13065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15" descr="cid:image011.png@01D4AE8D.C1B89BF0">
            <a:extLst>
              <a:ext uri="{FF2B5EF4-FFF2-40B4-BE49-F238E27FC236}">
                <a16:creationId xmlns:a16="http://schemas.microsoft.com/office/drawing/2014/main" xmlns="" id="{E3C0929F-8CC4-4AD5-9980-F7AC780CE7EB}"/>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026645" y="4488236"/>
            <a:ext cx="5499048" cy="13181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extBox 10">
            <a:extLst>
              <a:ext uri="{FF2B5EF4-FFF2-40B4-BE49-F238E27FC236}">
                <a16:creationId xmlns:a16="http://schemas.microsoft.com/office/drawing/2014/main" xmlns="" id="{3C8CB9DF-A927-4613-A9F7-B0FE450B1811}"/>
              </a:ext>
            </a:extLst>
          </p:cNvPr>
          <p:cNvSpPr txBox="1"/>
          <p:nvPr/>
        </p:nvSpPr>
        <p:spPr>
          <a:xfrm>
            <a:off x="1487459" y="4078542"/>
            <a:ext cx="3594904" cy="369332"/>
          </a:xfrm>
          <a:prstGeom prst="rect">
            <a:avLst/>
          </a:prstGeom>
          <a:noFill/>
        </p:spPr>
        <p:txBody>
          <a:bodyPr wrap="square" rtlCol="0">
            <a:spAutoFit/>
          </a:bodyPr>
          <a:lstStyle/>
          <a:p>
            <a:r>
              <a:rPr lang="en-GB" b="1" dirty="0">
                <a:solidFill>
                  <a:srgbClr val="8C328B"/>
                </a:solidFill>
                <a:latin typeface="Arial" panose="020B0604020202020204" pitchFamily="34" charset="0"/>
                <a:cs typeface="Arial" panose="020B0604020202020204" pitchFamily="34" charset="0"/>
              </a:rPr>
              <a:t>Less Effective </a:t>
            </a:r>
            <a:r>
              <a:rPr lang="en-GB" dirty="0">
                <a:latin typeface="Arial" panose="020B0604020202020204" pitchFamily="34" charset="0"/>
                <a:cs typeface="Arial" panose="020B0604020202020204" pitchFamily="34" charset="0"/>
              </a:rPr>
              <a:t>Blocked Practice </a:t>
            </a:r>
          </a:p>
        </p:txBody>
      </p:sp>
      <p:sp>
        <p:nvSpPr>
          <p:cNvPr id="12" name="TextBox 11">
            <a:extLst>
              <a:ext uri="{FF2B5EF4-FFF2-40B4-BE49-F238E27FC236}">
                <a16:creationId xmlns:a16="http://schemas.microsoft.com/office/drawing/2014/main" xmlns="" id="{593051B2-B425-4CD2-9891-851E5A3CEACF}"/>
              </a:ext>
            </a:extLst>
          </p:cNvPr>
          <p:cNvSpPr txBox="1"/>
          <p:nvPr/>
        </p:nvSpPr>
        <p:spPr>
          <a:xfrm>
            <a:off x="6904729" y="4076374"/>
            <a:ext cx="4057437" cy="369332"/>
          </a:xfrm>
          <a:prstGeom prst="rect">
            <a:avLst/>
          </a:prstGeom>
          <a:noFill/>
        </p:spPr>
        <p:txBody>
          <a:bodyPr wrap="square" rtlCol="0">
            <a:spAutoFit/>
          </a:bodyPr>
          <a:lstStyle/>
          <a:p>
            <a:r>
              <a:rPr lang="en-GB" b="1" dirty="0">
                <a:solidFill>
                  <a:srgbClr val="8C328B"/>
                </a:solidFill>
                <a:latin typeface="Arial" panose="020B0604020202020204" pitchFamily="34" charset="0"/>
                <a:cs typeface="Arial" panose="020B0604020202020204" pitchFamily="34" charset="0"/>
              </a:rPr>
              <a:t>Highly Effective </a:t>
            </a:r>
            <a:r>
              <a:rPr lang="en-GB" dirty="0">
                <a:latin typeface="Arial" panose="020B0604020202020204" pitchFamily="34" charset="0"/>
                <a:cs typeface="Arial" panose="020B0604020202020204" pitchFamily="34" charset="0"/>
              </a:rPr>
              <a:t>Interleaved Practice</a:t>
            </a:r>
          </a:p>
        </p:txBody>
      </p:sp>
      <p:sp>
        <p:nvSpPr>
          <p:cNvPr id="13" name="TextBox 12">
            <a:extLst>
              <a:ext uri="{FF2B5EF4-FFF2-40B4-BE49-F238E27FC236}">
                <a16:creationId xmlns:a16="http://schemas.microsoft.com/office/drawing/2014/main" xmlns="" id="{794AD274-5F86-4EA9-AE9D-CC68C48ECDFD}"/>
              </a:ext>
            </a:extLst>
          </p:cNvPr>
          <p:cNvSpPr txBox="1"/>
          <p:nvPr/>
        </p:nvSpPr>
        <p:spPr>
          <a:xfrm>
            <a:off x="170121" y="2051298"/>
            <a:ext cx="11823405" cy="1754326"/>
          </a:xfrm>
          <a:prstGeom prst="rect">
            <a:avLst/>
          </a:prstGeom>
          <a:noFill/>
        </p:spPr>
        <p:txBody>
          <a:bodyPr wrap="square" rtlCol="0">
            <a:spAutoFit/>
          </a:bodyPr>
          <a:lstStyle/>
          <a:p>
            <a:pPr marL="285750" indent="-285750">
              <a:buFont typeface="Arial" panose="020B0604020202020204" pitchFamily="34" charset="0"/>
              <a:buChar char="•"/>
            </a:pPr>
            <a:r>
              <a:rPr lang="en-GB" dirty="0">
                <a:latin typeface="Arial" panose="020B0604020202020204" pitchFamily="34" charset="0"/>
                <a:cs typeface="Arial" panose="020B0604020202020204" pitchFamily="34" charset="0"/>
              </a:rPr>
              <a:t>Ask your child to create a learning/revision timetable using the interleaved practice example below. They should choose topics that are similar and related either from the same subject or a different one. </a:t>
            </a:r>
          </a:p>
          <a:p>
            <a:endParaRPr lang="en-GB"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GB" dirty="0">
                <a:latin typeface="Arial" panose="020B0604020202020204" pitchFamily="34" charset="0"/>
                <a:cs typeface="Arial" panose="020B0604020202020204" pitchFamily="34" charset="0"/>
              </a:rPr>
              <a:t>The Pods on GCSEPod are set out in a very clear and organised way. This makes it easier for your child to plan out their revision so that similar and related ideas and concepts, such as in Maths and Science, are studied together and in different orders, rather than separately and/or always in the same order. </a:t>
            </a:r>
          </a:p>
        </p:txBody>
      </p:sp>
      <p:sp>
        <p:nvSpPr>
          <p:cNvPr id="14" name="TextBox 13">
            <a:extLst>
              <a:ext uri="{FF2B5EF4-FFF2-40B4-BE49-F238E27FC236}">
                <a16:creationId xmlns:a16="http://schemas.microsoft.com/office/drawing/2014/main" xmlns="" id="{1FAAD9F3-0F12-465A-836C-0E953624BE5F}"/>
              </a:ext>
            </a:extLst>
          </p:cNvPr>
          <p:cNvSpPr txBox="1"/>
          <p:nvPr/>
        </p:nvSpPr>
        <p:spPr>
          <a:xfrm>
            <a:off x="209107" y="5999521"/>
            <a:ext cx="11823405" cy="646331"/>
          </a:xfrm>
          <a:prstGeom prst="rect">
            <a:avLst/>
          </a:prstGeom>
          <a:noFill/>
        </p:spPr>
        <p:txBody>
          <a:bodyPr wrap="square" rtlCol="0">
            <a:spAutoFit/>
          </a:bodyPr>
          <a:lstStyle/>
          <a:p>
            <a:pPr marL="285750" indent="-285750">
              <a:buFont typeface="Arial" panose="020B0604020202020204" pitchFamily="34" charset="0"/>
              <a:buChar char="•"/>
            </a:pPr>
            <a:r>
              <a:rPr lang="en-GB" dirty="0">
                <a:latin typeface="Arial" panose="020B0604020202020204" pitchFamily="34" charset="0"/>
                <a:cs typeface="Arial" panose="020B0604020202020204" pitchFamily="34" charset="0"/>
              </a:rPr>
              <a:t>Your child can watch the Pods on each topic and then complete active tasks from the previous slides. </a:t>
            </a:r>
          </a:p>
          <a:p>
            <a:endParaRPr lang="en-GB"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3035763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par>
                                <p:cTn id="8" presetID="10" presetClass="entr" presetSubtype="0" fill="hold"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500"/>
                                        <p:tgtEl>
                                          <p:spTgt spid="8"/>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fade">
                                      <p:cBhvr>
                                        <p:cTn id="13" dur="500"/>
                                        <p:tgtEl>
                                          <p:spTgt spid="12"/>
                                        </p:tgtEl>
                                      </p:cBhvr>
                                    </p:animEffect>
                                  </p:childTnLst>
                                </p:cTn>
                              </p:par>
                              <p:par>
                                <p:cTn id="14" presetID="10" presetClass="entr" presetSubtype="0" fill="hold" nodeType="with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fade">
                                      <p:cBhvr>
                                        <p:cTn id="16"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 name="Picture 30">
            <a:extLst>
              <a:ext uri="{FF2B5EF4-FFF2-40B4-BE49-F238E27FC236}">
                <a16:creationId xmlns:a16="http://schemas.microsoft.com/office/drawing/2014/main" xmlns="" id="{8DA7EF53-548A-48BD-8BC4-596EE722BC49}"/>
              </a:ext>
            </a:extLst>
          </p:cNvPr>
          <p:cNvPicPr>
            <a:picLocks noChangeAspect="1"/>
          </p:cNvPicPr>
          <p:nvPr/>
        </p:nvPicPr>
        <p:blipFill>
          <a:blip r:embed="rId2"/>
          <a:stretch>
            <a:fillRect/>
          </a:stretch>
        </p:blipFill>
        <p:spPr>
          <a:xfrm>
            <a:off x="723545" y="2280700"/>
            <a:ext cx="885521" cy="856199"/>
          </a:xfrm>
          <a:prstGeom prst="rect">
            <a:avLst/>
          </a:prstGeom>
        </p:spPr>
      </p:pic>
      <p:pic>
        <p:nvPicPr>
          <p:cNvPr id="10" name="Picture 9" descr="A close up of a sign&#10;&#10;Description automatically generated">
            <a:extLst>
              <a:ext uri="{FF2B5EF4-FFF2-40B4-BE49-F238E27FC236}">
                <a16:creationId xmlns:a16="http://schemas.microsoft.com/office/drawing/2014/main" xmlns="" id="{70297253-C5DE-4AD5-A1CE-FC76D4C86B0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223342" y="268955"/>
            <a:ext cx="1598185" cy="1788445"/>
          </a:xfrm>
          <a:prstGeom prst="rect">
            <a:avLst/>
          </a:prstGeom>
        </p:spPr>
      </p:pic>
      <p:pic>
        <p:nvPicPr>
          <p:cNvPr id="6" name="Picture 5" descr="A close up of a logo&#10;&#10;Description automatically generated">
            <a:extLst>
              <a:ext uri="{FF2B5EF4-FFF2-40B4-BE49-F238E27FC236}">
                <a16:creationId xmlns:a16="http://schemas.microsoft.com/office/drawing/2014/main" xmlns="" id="{DC7442A6-30B3-45F5-86E5-FE6D696397F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5921896"/>
            <a:ext cx="12192000" cy="926579"/>
          </a:xfrm>
          <a:prstGeom prst="rect">
            <a:avLst/>
          </a:prstGeom>
        </p:spPr>
      </p:pic>
      <p:sp>
        <p:nvSpPr>
          <p:cNvPr id="8" name="Title 7">
            <a:extLst>
              <a:ext uri="{FF2B5EF4-FFF2-40B4-BE49-F238E27FC236}">
                <a16:creationId xmlns:a16="http://schemas.microsoft.com/office/drawing/2014/main" xmlns="" id="{0FC085CD-D025-4357-9CF9-917332E45BD9}"/>
              </a:ext>
            </a:extLst>
          </p:cNvPr>
          <p:cNvSpPr txBox="1">
            <a:spLocks noGrp="1"/>
          </p:cNvSpPr>
          <p:nvPr>
            <p:ph type="title"/>
          </p:nvPr>
        </p:nvSpPr>
        <p:spPr>
          <a:xfrm>
            <a:off x="646814" y="166678"/>
            <a:ext cx="10515600" cy="701731"/>
          </a:xfrm>
          <a:prstGeom prst="rect">
            <a:avLst/>
          </a:prstGeom>
          <a:noFill/>
        </p:spPr>
        <p:txBody>
          <a:bodyPr wrap="square" rtlCol="0">
            <a:spAutoFit/>
          </a:bodyPr>
          <a:lstStyle/>
          <a:p>
            <a:pPr algn="ctr"/>
            <a:r>
              <a:rPr lang="en-GB" dirty="0">
                <a:latin typeface="Arial" panose="020B0604020202020204" pitchFamily="34" charset="0"/>
                <a:cs typeface="Arial" panose="020B0604020202020204" pitchFamily="34" charset="0"/>
              </a:rPr>
              <a:t>Not Activated Yet?</a:t>
            </a:r>
            <a:endParaRPr lang="en-GB" dirty="0">
              <a:solidFill>
                <a:schemeClr val="bg1"/>
              </a:solidFill>
              <a:latin typeface="Arial" panose="020B0604020202020204" pitchFamily="34" charset="0"/>
              <a:cs typeface="Arial" panose="020B0604020202020204" pitchFamily="34" charset="0"/>
            </a:endParaRPr>
          </a:p>
        </p:txBody>
      </p:sp>
      <p:pic>
        <p:nvPicPr>
          <p:cNvPr id="9" name="Picture 8">
            <a:extLst>
              <a:ext uri="{FF2B5EF4-FFF2-40B4-BE49-F238E27FC236}">
                <a16:creationId xmlns:a16="http://schemas.microsoft.com/office/drawing/2014/main" xmlns="" id="{18C8256A-A132-4EF3-8F30-9BDCA8F4AC91}"/>
              </a:ext>
            </a:extLst>
          </p:cNvPr>
          <p:cNvPicPr>
            <a:picLocks noChangeAspect="1"/>
          </p:cNvPicPr>
          <p:nvPr/>
        </p:nvPicPr>
        <p:blipFill>
          <a:blip r:embed="rId5"/>
          <a:stretch>
            <a:fillRect/>
          </a:stretch>
        </p:blipFill>
        <p:spPr>
          <a:xfrm>
            <a:off x="6743979" y="2337149"/>
            <a:ext cx="4555970" cy="950490"/>
          </a:xfrm>
          <a:prstGeom prst="rect">
            <a:avLst/>
          </a:prstGeom>
        </p:spPr>
      </p:pic>
      <p:pic>
        <p:nvPicPr>
          <p:cNvPr id="11" name="Picture 10">
            <a:extLst>
              <a:ext uri="{FF2B5EF4-FFF2-40B4-BE49-F238E27FC236}">
                <a16:creationId xmlns:a16="http://schemas.microsoft.com/office/drawing/2014/main" xmlns="" id="{86CD97C6-A0F3-4207-830A-CD0244AA5B95}"/>
              </a:ext>
            </a:extLst>
          </p:cNvPr>
          <p:cNvPicPr>
            <a:picLocks noChangeAspect="1"/>
          </p:cNvPicPr>
          <p:nvPr/>
        </p:nvPicPr>
        <p:blipFill>
          <a:blip r:embed="rId6"/>
          <a:stretch>
            <a:fillRect/>
          </a:stretch>
        </p:blipFill>
        <p:spPr>
          <a:xfrm>
            <a:off x="6846569" y="3248369"/>
            <a:ext cx="4208145" cy="2034196"/>
          </a:xfrm>
          <a:prstGeom prst="rect">
            <a:avLst/>
          </a:prstGeom>
        </p:spPr>
      </p:pic>
      <p:sp>
        <p:nvSpPr>
          <p:cNvPr id="12" name="TextBox 11">
            <a:extLst>
              <a:ext uri="{FF2B5EF4-FFF2-40B4-BE49-F238E27FC236}">
                <a16:creationId xmlns:a16="http://schemas.microsoft.com/office/drawing/2014/main" xmlns="" id="{71DC5ED3-B901-41FF-95C1-1F5465C08C65}"/>
              </a:ext>
            </a:extLst>
          </p:cNvPr>
          <p:cNvSpPr txBox="1"/>
          <p:nvPr/>
        </p:nvSpPr>
        <p:spPr>
          <a:xfrm>
            <a:off x="1527676" y="1367999"/>
            <a:ext cx="4925397" cy="738664"/>
          </a:xfrm>
          <a:prstGeom prst="rect">
            <a:avLst/>
          </a:prstGeom>
          <a:noFill/>
        </p:spPr>
        <p:txBody>
          <a:bodyPr wrap="square" rtlCol="0">
            <a:spAutoFit/>
          </a:bodyPr>
          <a:lstStyle/>
          <a:p>
            <a:r>
              <a:rPr lang="en-GB" sz="2000" dirty="0">
                <a:latin typeface="Arial" panose="020B0604020202020204" pitchFamily="34" charset="0"/>
                <a:cs typeface="Arial" panose="020B0604020202020204" pitchFamily="34" charset="0"/>
              </a:rPr>
              <a:t>Go to:</a:t>
            </a:r>
            <a:r>
              <a:rPr lang="en-GB" sz="2400" dirty="0">
                <a:latin typeface="Arial" panose="020B0604020202020204" pitchFamily="34" charset="0"/>
                <a:cs typeface="Arial" panose="020B0604020202020204" pitchFamily="34" charset="0"/>
              </a:rPr>
              <a:t> </a:t>
            </a:r>
            <a:r>
              <a:rPr lang="en-GB" sz="2000" dirty="0">
                <a:solidFill>
                  <a:schemeClr val="bg1"/>
                </a:solidFill>
                <a:latin typeface="Arial" panose="020B0604020202020204" pitchFamily="34" charset="0"/>
                <a:cs typeface="Arial" panose="020B0604020202020204" pitchFamily="34" charset="0"/>
                <a:hlinkClick r:id="rId7"/>
              </a:rPr>
              <a:t>https://members.gcsepod.com</a:t>
            </a:r>
            <a:r>
              <a:rPr lang="en-GB" sz="2000" dirty="0">
                <a:solidFill>
                  <a:schemeClr val="bg1"/>
                </a:solidFill>
                <a:latin typeface="Arial" panose="020B0604020202020204" pitchFamily="34" charset="0"/>
                <a:cs typeface="Arial" panose="020B0604020202020204" pitchFamily="34" charset="0"/>
              </a:rPr>
              <a:t> </a:t>
            </a:r>
          </a:p>
          <a:p>
            <a:endParaRPr lang="en-GB" dirty="0">
              <a:latin typeface="Arial" panose="020B0604020202020204" pitchFamily="34" charset="0"/>
              <a:cs typeface="Arial" panose="020B0604020202020204" pitchFamily="34" charset="0"/>
            </a:endParaRPr>
          </a:p>
        </p:txBody>
      </p:sp>
      <p:sp>
        <p:nvSpPr>
          <p:cNvPr id="13" name="TextBox 12">
            <a:extLst>
              <a:ext uri="{FF2B5EF4-FFF2-40B4-BE49-F238E27FC236}">
                <a16:creationId xmlns:a16="http://schemas.microsoft.com/office/drawing/2014/main" xmlns="" id="{D3D67F01-7885-4D09-B3FE-723C085F5AEF}"/>
              </a:ext>
            </a:extLst>
          </p:cNvPr>
          <p:cNvSpPr txBox="1"/>
          <p:nvPr/>
        </p:nvSpPr>
        <p:spPr>
          <a:xfrm>
            <a:off x="1574423" y="2683558"/>
            <a:ext cx="3568997" cy="677108"/>
          </a:xfrm>
          <a:prstGeom prst="rect">
            <a:avLst/>
          </a:prstGeom>
          <a:noFill/>
        </p:spPr>
        <p:txBody>
          <a:bodyPr wrap="square" rtlCol="0">
            <a:spAutoFit/>
          </a:bodyPr>
          <a:lstStyle/>
          <a:p>
            <a:r>
              <a:rPr lang="en-GB" sz="2000" dirty="0">
                <a:latin typeface="Arial" panose="020B0604020202020204" pitchFamily="34" charset="0"/>
                <a:cs typeface="Arial" panose="020B0604020202020204" pitchFamily="34" charset="0"/>
              </a:rPr>
              <a:t>Click New Here? Get Started!</a:t>
            </a:r>
          </a:p>
          <a:p>
            <a:endParaRPr lang="en-GB" dirty="0">
              <a:solidFill>
                <a:schemeClr val="bg1"/>
              </a:solidFill>
              <a:latin typeface="Arial" panose="020B0604020202020204" pitchFamily="34" charset="0"/>
              <a:cs typeface="Arial" panose="020B0604020202020204" pitchFamily="34" charset="0"/>
            </a:endParaRPr>
          </a:p>
        </p:txBody>
      </p:sp>
      <p:sp>
        <p:nvSpPr>
          <p:cNvPr id="14" name="TextBox 13">
            <a:extLst>
              <a:ext uri="{FF2B5EF4-FFF2-40B4-BE49-F238E27FC236}">
                <a16:creationId xmlns:a16="http://schemas.microsoft.com/office/drawing/2014/main" xmlns="" id="{417871A6-E1C1-4B4E-97BD-CF23E013B9C5}"/>
              </a:ext>
            </a:extLst>
          </p:cNvPr>
          <p:cNvSpPr txBox="1"/>
          <p:nvPr/>
        </p:nvSpPr>
        <p:spPr>
          <a:xfrm>
            <a:off x="1574423" y="3958425"/>
            <a:ext cx="2178802" cy="677108"/>
          </a:xfrm>
          <a:prstGeom prst="rect">
            <a:avLst/>
          </a:prstGeom>
          <a:noFill/>
        </p:spPr>
        <p:txBody>
          <a:bodyPr wrap="none" rtlCol="0">
            <a:spAutoFit/>
          </a:bodyPr>
          <a:lstStyle/>
          <a:p>
            <a:r>
              <a:rPr lang="en-GB" sz="2000" dirty="0">
                <a:latin typeface="Arial" panose="020B0604020202020204" pitchFamily="34" charset="0"/>
                <a:cs typeface="Arial" panose="020B0604020202020204" pitchFamily="34" charset="0"/>
              </a:rPr>
              <a:t>Enter your details</a:t>
            </a:r>
          </a:p>
          <a:p>
            <a:endParaRPr lang="en-GB" dirty="0">
              <a:latin typeface="Arial" panose="020B0604020202020204" pitchFamily="34" charset="0"/>
              <a:cs typeface="Arial" panose="020B0604020202020204" pitchFamily="34" charset="0"/>
            </a:endParaRPr>
          </a:p>
        </p:txBody>
      </p:sp>
      <p:sp>
        <p:nvSpPr>
          <p:cNvPr id="15" name="TextBox 14">
            <a:extLst>
              <a:ext uri="{FF2B5EF4-FFF2-40B4-BE49-F238E27FC236}">
                <a16:creationId xmlns:a16="http://schemas.microsoft.com/office/drawing/2014/main" xmlns="" id="{DEF454A5-BB7C-4DA5-AFD7-CFADB3397746}"/>
              </a:ext>
            </a:extLst>
          </p:cNvPr>
          <p:cNvSpPr txBox="1"/>
          <p:nvPr/>
        </p:nvSpPr>
        <p:spPr>
          <a:xfrm>
            <a:off x="1535119" y="5291137"/>
            <a:ext cx="4400564" cy="677108"/>
          </a:xfrm>
          <a:prstGeom prst="rect">
            <a:avLst/>
          </a:prstGeom>
          <a:noFill/>
        </p:spPr>
        <p:txBody>
          <a:bodyPr wrap="none" rtlCol="0">
            <a:spAutoFit/>
          </a:bodyPr>
          <a:lstStyle/>
          <a:p>
            <a:r>
              <a:rPr lang="en-GB" sz="2000" dirty="0">
                <a:latin typeface="Arial" panose="020B0604020202020204" pitchFamily="34" charset="0"/>
                <a:cs typeface="Arial" panose="020B0604020202020204" pitchFamily="34" charset="0"/>
              </a:rPr>
              <a:t>Create your username and password</a:t>
            </a:r>
          </a:p>
          <a:p>
            <a:endParaRPr lang="en-GB" dirty="0">
              <a:latin typeface="Arial" panose="020B0604020202020204" pitchFamily="34" charset="0"/>
              <a:cs typeface="Arial" panose="020B0604020202020204" pitchFamily="34" charset="0"/>
            </a:endParaRPr>
          </a:p>
        </p:txBody>
      </p:sp>
      <p:pic>
        <p:nvPicPr>
          <p:cNvPr id="29" name="Picture 28">
            <a:extLst>
              <a:ext uri="{FF2B5EF4-FFF2-40B4-BE49-F238E27FC236}">
                <a16:creationId xmlns:a16="http://schemas.microsoft.com/office/drawing/2014/main" xmlns="" id="{3F52B22D-2395-4D0C-8DB7-601A667B2254}"/>
              </a:ext>
            </a:extLst>
          </p:cNvPr>
          <p:cNvPicPr>
            <a:picLocks noChangeAspect="1"/>
          </p:cNvPicPr>
          <p:nvPr/>
        </p:nvPicPr>
        <p:blipFill>
          <a:blip r:embed="rId2"/>
          <a:stretch>
            <a:fillRect/>
          </a:stretch>
        </p:blipFill>
        <p:spPr>
          <a:xfrm>
            <a:off x="719996" y="1011884"/>
            <a:ext cx="885521" cy="856199"/>
          </a:xfrm>
          <a:prstGeom prst="rect">
            <a:avLst/>
          </a:prstGeom>
        </p:spPr>
      </p:pic>
      <p:sp>
        <p:nvSpPr>
          <p:cNvPr id="30" name="TextBox 29">
            <a:extLst>
              <a:ext uri="{FF2B5EF4-FFF2-40B4-BE49-F238E27FC236}">
                <a16:creationId xmlns:a16="http://schemas.microsoft.com/office/drawing/2014/main" xmlns="" id="{2DCEAABB-F09B-422E-8EDC-7C1E31AC27F3}"/>
              </a:ext>
            </a:extLst>
          </p:cNvPr>
          <p:cNvSpPr txBox="1"/>
          <p:nvPr/>
        </p:nvSpPr>
        <p:spPr>
          <a:xfrm>
            <a:off x="979772" y="1174466"/>
            <a:ext cx="356188" cy="461665"/>
          </a:xfrm>
          <a:prstGeom prst="rect">
            <a:avLst/>
          </a:prstGeom>
          <a:noFill/>
          <a:ln>
            <a:noFill/>
          </a:ln>
        </p:spPr>
        <p:txBody>
          <a:bodyPr wrap="none" rtlCol="0">
            <a:spAutoFit/>
          </a:bodyPr>
          <a:lstStyle/>
          <a:p>
            <a:r>
              <a:rPr lang="en-GB" sz="2400" dirty="0">
                <a:solidFill>
                  <a:schemeClr val="bg1"/>
                </a:solidFill>
                <a:latin typeface="Arial" panose="020B0604020202020204" pitchFamily="34" charset="0"/>
                <a:cs typeface="Arial" panose="020B0604020202020204" pitchFamily="34" charset="0"/>
              </a:rPr>
              <a:t>1</a:t>
            </a:r>
            <a:endParaRPr lang="en-GB" dirty="0">
              <a:solidFill>
                <a:schemeClr val="bg1"/>
              </a:solidFill>
              <a:latin typeface="Arial" panose="020B0604020202020204" pitchFamily="34" charset="0"/>
              <a:cs typeface="Arial" panose="020B0604020202020204" pitchFamily="34" charset="0"/>
            </a:endParaRPr>
          </a:p>
        </p:txBody>
      </p:sp>
      <p:pic>
        <p:nvPicPr>
          <p:cNvPr id="32" name="Picture 31">
            <a:extLst>
              <a:ext uri="{FF2B5EF4-FFF2-40B4-BE49-F238E27FC236}">
                <a16:creationId xmlns:a16="http://schemas.microsoft.com/office/drawing/2014/main" xmlns="" id="{80BB18A4-6670-4959-AF4F-C03757F0DD5F}"/>
              </a:ext>
            </a:extLst>
          </p:cNvPr>
          <p:cNvPicPr>
            <a:picLocks noChangeAspect="1"/>
          </p:cNvPicPr>
          <p:nvPr/>
        </p:nvPicPr>
        <p:blipFill>
          <a:blip r:embed="rId2"/>
          <a:stretch>
            <a:fillRect/>
          </a:stretch>
        </p:blipFill>
        <p:spPr>
          <a:xfrm>
            <a:off x="716454" y="3570786"/>
            <a:ext cx="885521" cy="856199"/>
          </a:xfrm>
          <a:prstGeom prst="rect">
            <a:avLst/>
          </a:prstGeom>
        </p:spPr>
      </p:pic>
      <p:pic>
        <p:nvPicPr>
          <p:cNvPr id="33" name="Picture 32">
            <a:extLst>
              <a:ext uri="{FF2B5EF4-FFF2-40B4-BE49-F238E27FC236}">
                <a16:creationId xmlns:a16="http://schemas.microsoft.com/office/drawing/2014/main" xmlns="" id="{492C6F56-7C7A-4EBB-850B-B30E4A1ECC9F}"/>
              </a:ext>
            </a:extLst>
          </p:cNvPr>
          <p:cNvPicPr>
            <a:picLocks noChangeAspect="1"/>
          </p:cNvPicPr>
          <p:nvPr/>
        </p:nvPicPr>
        <p:blipFill>
          <a:blip r:embed="rId2"/>
          <a:stretch>
            <a:fillRect/>
          </a:stretch>
        </p:blipFill>
        <p:spPr>
          <a:xfrm>
            <a:off x="716453" y="4857326"/>
            <a:ext cx="885521" cy="856199"/>
          </a:xfrm>
          <a:prstGeom prst="rect">
            <a:avLst/>
          </a:prstGeom>
        </p:spPr>
      </p:pic>
      <p:sp>
        <p:nvSpPr>
          <p:cNvPr id="34" name="TextBox 33">
            <a:extLst>
              <a:ext uri="{FF2B5EF4-FFF2-40B4-BE49-F238E27FC236}">
                <a16:creationId xmlns:a16="http://schemas.microsoft.com/office/drawing/2014/main" xmlns="" id="{69BA3FE5-23F3-4CE0-8F9B-4041A2E10652}"/>
              </a:ext>
            </a:extLst>
          </p:cNvPr>
          <p:cNvSpPr txBox="1"/>
          <p:nvPr/>
        </p:nvSpPr>
        <p:spPr>
          <a:xfrm>
            <a:off x="972688" y="2453916"/>
            <a:ext cx="356188" cy="461665"/>
          </a:xfrm>
          <a:prstGeom prst="rect">
            <a:avLst/>
          </a:prstGeom>
          <a:noFill/>
          <a:ln>
            <a:noFill/>
          </a:ln>
        </p:spPr>
        <p:txBody>
          <a:bodyPr wrap="none" rtlCol="0">
            <a:spAutoFit/>
          </a:bodyPr>
          <a:lstStyle/>
          <a:p>
            <a:r>
              <a:rPr lang="en-GB" sz="2400" dirty="0">
                <a:solidFill>
                  <a:schemeClr val="bg1"/>
                </a:solidFill>
                <a:latin typeface="Arial" panose="020B0604020202020204" pitchFamily="34" charset="0"/>
                <a:cs typeface="Arial" panose="020B0604020202020204" pitchFamily="34" charset="0"/>
              </a:rPr>
              <a:t>2</a:t>
            </a:r>
            <a:endParaRPr lang="en-GB" dirty="0">
              <a:solidFill>
                <a:schemeClr val="bg1"/>
              </a:solidFill>
              <a:latin typeface="Arial" panose="020B0604020202020204" pitchFamily="34" charset="0"/>
              <a:cs typeface="Arial" panose="020B0604020202020204" pitchFamily="34" charset="0"/>
            </a:endParaRPr>
          </a:p>
        </p:txBody>
      </p:sp>
      <p:sp>
        <p:nvSpPr>
          <p:cNvPr id="35" name="TextBox 34">
            <a:extLst>
              <a:ext uri="{FF2B5EF4-FFF2-40B4-BE49-F238E27FC236}">
                <a16:creationId xmlns:a16="http://schemas.microsoft.com/office/drawing/2014/main" xmlns="" id="{C200C62B-3462-4DA3-A599-C7C4C7185A0C}"/>
              </a:ext>
            </a:extLst>
          </p:cNvPr>
          <p:cNvSpPr txBox="1"/>
          <p:nvPr/>
        </p:nvSpPr>
        <p:spPr>
          <a:xfrm>
            <a:off x="972685" y="3761722"/>
            <a:ext cx="356188" cy="461665"/>
          </a:xfrm>
          <a:prstGeom prst="rect">
            <a:avLst/>
          </a:prstGeom>
          <a:noFill/>
          <a:ln>
            <a:noFill/>
          </a:ln>
        </p:spPr>
        <p:txBody>
          <a:bodyPr wrap="none" rtlCol="0">
            <a:spAutoFit/>
          </a:bodyPr>
          <a:lstStyle/>
          <a:p>
            <a:r>
              <a:rPr lang="en-GB" sz="2400" dirty="0">
                <a:solidFill>
                  <a:schemeClr val="bg1"/>
                </a:solidFill>
                <a:latin typeface="Arial" panose="020B0604020202020204" pitchFamily="34" charset="0"/>
                <a:cs typeface="Arial" panose="020B0604020202020204" pitchFamily="34" charset="0"/>
              </a:rPr>
              <a:t>3</a:t>
            </a:r>
            <a:endParaRPr lang="en-GB" dirty="0">
              <a:solidFill>
                <a:schemeClr val="bg1"/>
              </a:solidFill>
              <a:latin typeface="Arial" panose="020B0604020202020204" pitchFamily="34" charset="0"/>
              <a:cs typeface="Arial" panose="020B0604020202020204" pitchFamily="34" charset="0"/>
            </a:endParaRPr>
          </a:p>
        </p:txBody>
      </p:sp>
      <p:sp>
        <p:nvSpPr>
          <p:cNvPr id="36" name="TextBox 35">
            <a:extLst>
              <a:ext uri="{FF2B5EF4-FFF2-40B4-BE49-F238E27FC236}">
                <a16:creationId xmlns:a16="http://schemas.microsoft.com/office/drawing/2014/main" xmlns="" id="{AF447885-2EF7-4539-824D-0BE0487B7B05}"/>
              </a:ext>
            </a:extLst>
          </p:cNvPr>
          <p:cNvSpPr txBox="1"/>
          <p:nvPr/>
        </p:nvSpPr>
        <p:spPr>
          <a:xfrm>
            <a:off x="972684" y="5048262"/>
            <a:ext cx="356188" cy="461665"/>
          </a:xfrm>
          <a:prstGeom prst="rect">
            <a:avLst/>
          </a:prstGeom>
          <a:noFill/>
          <a:ln>
            <a:noFill/>
          </a:ln>
        </p:spPr>
        <p:txBody>
          <a:bodyPr wrap="none" rtlCol="0">
            <a:spAutoFit/>
          </a:bodyPr>
          <a:lstStyle/>
          <a:p>
            <a:r>
              <a:rPr lang="en-GB" sz="2400" dirty="0">
                <a:solidFill>
                  <a:schemeClr val="bg1"/>
                </a:solidFill>
                <a:latin typeface="Arial" panose="020B0604020202020204" pitchFamily="34" charset="0"/>
                <a:cs typeface="Arial" panose="020B0604020202020204" pitchFamily="34" charset="0"/>
              </a:rPr>
              <a:t>4</a:t>
            </a:r>
            <a:endParaRPr lang="en-GB"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55158254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TextBox 22">
            <a:extLst>
              <a:ext uri="{FF2B5EF4-FFF2-40B4-BE49-F238E27FC236}">
                <a16:creationId xmlns:a16="http://schemas.microsoft.com/office/drawing/2014/main" xmlns="" id="{4B6E9519-FAD4-4410-A8D5-03CAB67D9B55}"/>
              </a:ext>
            </a:extLst>
          </p:cNvPr>
          <p:cNvSpPr txBox="1"/>
          <p:nvPr/>
        </p:nvSpPr>
        <p:spPr>
          <a:xfrm>
            <a:off x="8534400" y="1708298"/>
            <a:ext cx="242374" cy="369332"/>
          </a:xfrm>
          <a:prstGeom prst="rect">
            <a:avLst/>
          </a:prstGeom>
          <a:noFill/>
        </p:spPr>
        <p:txBody>
          <a:bodyPr wrap="none" rtlCol="0">
            <a:spAutoFit/>
          </a:bodyPr>
          <a:lstStyle/>
          <a:p>
            <a:r>
              <a:rPr lang="en-GB" dirty="0">
                <a:solidFill>
                  <a:schemeClr val="bg1"/>
                </a:solidFill>
              </a:rPr>
              <a:t>.</a:t>
            </a:r>
          </a:p>
        </p:txBody>
      </p:sp>
      <p:pic>
        <p:nvPicPr>
          <p:cNvPr id="4" name="Picture 3" descr="A screenshot of a cell phone&#10;&#10;Description automatically generated">
            <a:extLst>
              <a:ext uri="{FF2B5EF4-FFF2-40B4-BE49-F238E27FC236}">
                <a16:creationId xmlns:a16="http://schemas.microsoft.com/office/drawing/2014/main" xmlns="" id="{34ED697E-56B0-4992-BA41-78D3AF6735F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706" y="0"/>
            <a:ext cx="12186588" cy="6858000"/>
          </a:xfrm>
          <a:prstGeom prst="rect">
            <a:avLst/>
          </a:prstGeom>
        </p:spPr>
      </p:pic>
    </p:spTree>
    <p:extLst>
      <p:ext uri="{BB962C8B-B14F-4D97-AF65-F5344CB8AC3E}">
        <p14:creationId xmlns:p14="http://schemas.microsoft.com/office/powerpoint/2010/main" val="368752357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A close up of a sign&#10;&#10;Description automatically generated">
            <a:extLst>
              <a:ext uri="{FF2B5EF4-FFF2-40B4-BE49-F238E27FC236}">
                <a16:creationId xmlns:a16="http://schemas.microsoft.com/office/drawing/2014/main" xmlns="" id="{70297253-C5DE-4AD5-A1CE-FC76D4C86B0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223342" y="268955"/>
            <a:ext cx="1598185" cy="1788445"/>
          </a:xfrm>
          <a:prstGeom prst="rect">
            <a:avLst/>
          </a:prstGeom>
        </p:spPr>
      </p:pic>
      <p:pic>
        <p:nvPicPr>
          <p:cNvPr id="6" name="Picture 5" descr="A close up of a logo&#10;&#10;Description automatically generated">
            <a:extLst>
              <a:ext uri="{FF2B5EF4-FFF2-40B4-BE49-F238E27FC236}">
                <a16:creationId xmlns:a16="http://schemas.microsoft.com/office/drawing/2014/main" xmlns="" id="{DC7442A6-30B3-45F5-86E5-FE6D696397F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5921896"/>
            <a:ext cx="12192000" cy="926579"/>
          </a:xfrm>
          <a:prstGeom prst="rect">
            <a:avLst/>
          </a:prstGeom>
        </p:spPr>
      </p:pic>
      <p:sp>
        <p:nvSpPr>
          <p:cNvPr id="7" name="Title 2">
            <a:extLst>
              <a:ext uri="{FF2B5EF4-FFF2-40B4-BE49-F238E27FC236}">
                <a16:creationId xmlns:a16="http://schemas.microsoft.com/office/drawing/2014/main" xmlns="" id="{7B72882B-8767-45AE-9C5E-B6749C4C5DBB}"/>
              </a:ext>
            </a:extLst>
          </p:cNvPr>
          <p:cNvSpPr txBox="1">
            <a:spLocks/>
          </p:cNvSpPr>
          <p:nvPr/>
        </p:nvSpPr>
        <p:spPr>
          <a:xfrm>
            <a:off x="390169" y="183139"/>
            <a:ext cx="7948488" cy="99707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800" dirty="0">
                <a:latin typeface="Arial" panose="020B0604020202020204" pitchFamily="34" charset="0"/>
                <a:cs typeface="Arial" panose="020B0604020202020204" pitchFamily="34" charset="0"/>
              </a:rPr>
              <a:t>First, a quick reminder:</a:t>
            </a:r>
          </a:p>
        </p:txBody>
      </p:sp>
      <p:sp>
        <p:nvSpPr>
          <p:cNvPr id="8" name="Rectangle 7">
            <a:extLst>
              <a:ext uri="{FF2B5EF4-FFF2-40B4-BE49-F238E27FC236}">
                <a16:creationId xmlns:a16="http://schemas.microsoft.com/office/drawing/2014/main" xmlns="" id="{04CDFF3B-8469-43BC-8800-E397BE745B5B}"/>
              </a:ext>
            </a:extLst>
          </p:cNvPr>
          <p:cNvSpPr/>
          <p:nvPr/>
        </p:nvSpPr>
        <p:spPr>
          <a:xfrm>
            <a:off x="411433" y="1143269"/>
            <a:ext cx="11020952" cy="3293209"/>
          </a:xfrm>
          <a:prstGeom prst="rect">
            <a:avLst/>
          </a:prstGeom>
        </p:spPr>
        <p:txBody>
          <a:bodyPr wrap="square">
            <a:spAutoFit/>
          </a:bodyPr>
          <a:lstStyle/>
          <a:p>
            <a:r>
              <a:rPr lang="en-US" dirty="0">
                <a:latin typeface="Arial" panose="020B0604020202020204" pitchFamily="34" charset="0"/>
                <a:cs typeface="Arial" panose="020B0604020202020204" pitchFamily="34" charset="0"/>
              </a:rPr>
              <a:t>We have invested in an award-winning </a:t>
            </a:r>
            <a:r>
              <a:rPr lang="en-US" b="1" dirty="0">
                <a:solidFill>
                  <a:srgbClr val="B2BC35"/>
                </a:solidFill>
                <a:latin typeface="Arial" panose="020B0604020202020204" pitchFamily="34" charset="0"/>
                <a:cs typeface="Arial" panose="020B0604020202020204" pitchFamily="34" charset="0"/>
              </a:rPr>
              <a:t>digital content and learning provider, </a:t>
            </a:r>
            <a:r>
              <a:rPr lang="en-US" dirty="0">
                <a:latin typeface="Arial" panose="020B0604020202020204" pitchFamily="34" charset="0"/>
                <a:cs typeface="Arial" panose="020B0604020202020204" pitchFamily="34" charset="0"/>
              </a:rPr>
              <a:t>called GCSEPod.</a:t>
            </a:r>
          </a:p>
          <a:p>
            <a:endParaRPr lang="en-US" b="1" dirty="0">
              <a:solidFill>
                <a:srgbClr val="F1645D"/>
              </a:solidFill>
              <a:latin typeface="Arial" panose="020B0604020202020204" pitchFamily="34" charset="0"/>
              <a:cs typeface="Arial" panose="020B0604020202020204" pitchFamily="34" charset="0"/>
            </a:endParaRPr>
          </a:p>
          <a:p>
            <a:r>
              <a:rPr lang="en-US" b="1" dirty="0">
                <a:solidFill>
                  <a:srgbClr val="F1645D"/>
                </a:solidFill>
                <a:latin typeface="Arial" panose="020B0604020202020204" pitchFamily="34" charset="0"/>
                <a:cs typeface="Arial" panose="020B0604020202020204" pitchFamily="34" charset="0"/>
              </a:rPr>
              <a:t>Pod Credentials:</a:t>
            </a:r>
            <a:r>
              <a:rPr lang="en-US" b="1" dirty="0">
                <a:solidFill>
                  <a:srgbClr val="B2BC35"/>
                </a:solidFill>
                <a:latin typeface="Arial" panose="020B0604020202020204" pitchFamily="34" charset="0"/>
                <a:cs typeface="Arial" panose="020B0604020202020204" pitchFamily="34" charset="0"/>
              </a:rPr>
              <a:t/>
            </a:r>
            <a:br>
              <a:rPr lang="en-US" b="1" dirty="0">
                <a:solidFill>
                  <a:srgbClr val="B2BC35"/>
                </a:solidFill>
                <a:latin typeface="Arial" panose="020B0604020202020204" pitchFamily="34" charset="0"/>
                <a:cs typeface="Arial" panose="020B0604020202020204" pitchFamily="34" charset="0"/>
              </a:rPr>
            </a:br>
            <a:endParaRPr lang="en-US" b="1" dirty="0">
              <a:solidFill>
                <a:srgbClr val="B2BC35"/>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dirty="0">
                <a:latin typeface="Arial" panose="020B0604020202020204" pitchFamily="34" charset="0"/>
                <a:cs typeface="Arial" panose="020B0604020202020204" pitchFamily="34" charset="0"/>
              </a:rPr>
              <a:t>Supporting students at KS4 for over 10 years</a:t>
            </a:r>
          </a:p>
          <a:p>
            <a:pPr marL="285750" indent="-285750">
              <a:buFont typeface="Arial" panose="020B0604020202020204" pitchFamily="34" charset="0"/>
              <a:buChar char="•"/>
            </a:pPr>
            <a:r>
              <a:rPr lang="en-US" dirty="0">
                <a:latin typeface="Arial" panose="020B0604020202020204" pitchFamily="34" charset="0"/>
                <a:cs typeface="Arial" panose="020B0604020202020204" pitchFamily="34" charset="0"/>
              </a:rPr>
              <a:t>Used in over 1,300 schools worldwide</a:t>
            </a:r>
          </a:p>
          <a:p>
            <a:pPr marL="285750" indent="-285750">
              <a:buFont typeface="Arial" panose="020B0604020202020204" pitchFamily="34" charset="0"/>
              <a:buChar char="•"/>
            </a:pPr>
            <a:r>
              <a:rPr lang="en-US" dirty="0">
                <a:latin typeface="Arial" panose="020B0604020202020204" pitchFamily="34" charset="0"/>
                <a:cs typeface="Arial" panose="020B0604020202020204" pitchFamily="34" charset="0"/>
              </a:rPr>
              <a:t>Recommended by the Association of School and College Leaders</a:t>
            </a:r>
          </a:p>
          <a:p>
            <a:pPr marL="285750" indent="-285750">
              <a:buFont typeface="Arial" panose="020B0604020202020204" pitchFamily="34" charset="0"/>
              <a:buChar char="•"/>
            </a:pPr>
            <a:r>
              <a:rPr lang="en-US" dirty="0">
                <a:latin typeface="Arial" panose="020B0604020202020204" pitchFamily="34" charset="0"/>
                <a:cs typeface="Arial" panose="020B0604020202020204" pitchFamily="34" charset="0"/>
              </a:rPr>
              <a:t>Winner of multiple educational technology awards:</a:t>
            </a:r>
          </a:p>
          <a:p>
            <a:pPr marL="285750" indent="-285750">
              <a:buFont typeface="Arial" panose="020B0604020202020204" pitchFamily="34" charset="0"/>
              <a:buChar char="•"/>
            </a:pPr>
            <a:endParaRPr lang="en-US" sz="32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endParaRPr lang="en-US" sz="3200" dirty="0">
              <a:latin typeface="Arial" panose="020B0604020202020204" pitchFamily="34" charset="0"/>
              <a:cs typeface="Arial" panose="020B0604020202020204" pitchFamily="34" charset="0"/>
            </a:endParaRPr>
          </a:p>
        </p:txBody>
      </p:sp>
      <p:pic>
        <p:nvPicPr>
          <p:cNvPr id="9" name="Picture 8">
            <a:extLst>
              <a:ext uri="{FF2B5EF4-FFF2-40B4-BE49-F238E27FC236}">
                <a16:creationId xmlns:a16="http://schemas.microsoft.com/office/drawing/2014/main" xmlns="" id="{71CB4DD9-AFAE-4C80-9981-D5C8BBAE177F}"/>
              </a:ext>
            </a:extLst>
          </p:cNvPr>
          <p:cNvPicPr>
            <a:picLocks noChangeAspect="1"/>
          </p:cNvPicPr>
          <p:nvPr/>
        </p:nvPicPr>
        <p:blipFill>
          <a:blip r:embed="rId4"/>
          <a:stretch>
            <a:fillRect/>
          </a:stretch>
        </p:blipFill>
        <p:spPr>
          <a:xfrm>
            <a:off x="1072796" y="3343052"/>
            <a:ext cx="9490108" cy="2541836"/>
          </a:xfrm>
          <a:prstGeom prst="rect">
            <a:avLst/>
          </a:prstGeom>
        </p:spPr>
      </p:pic>
    </p:spTree>
    <p:extLst>
      <p:ext uri="{BB962C8B-B14F-4D97-AF65-F5344CB8AC3E}">
        <p14:creationId xmlns:p14="http://schemas.microsoft.com/office/powerpoint/2010/main" val="3048189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xEl>
                                              <p:pRg st="3" end="3"/>
                                            </p:txEl>
                                          </p:spTgt>
                                        </p:tgtEl>
                                        <p:attrNameLst>
                                          <p:attrName>style.visibility</p:attrName>
                                        </p:attrNameLst>
                                      </p:cBhvr>
                                      <p:to>
                                        <p:strVal val="visible"/>
                                      </p:to>
                                    </p:set>
                                    <p:animEffect transition="in" filter="fade">
                                      <p:cBhvr>
                                        <p:cTn id="7" dur="500"/>
                                        <p:tgtEl>
                                          <p:spTgt spid="8">
                                            <p:txEl>
                                              <p:pRg st="3" end="3"/>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8">
                                            <p:txEl>
                                              <p:pRg st="4" end="4"/>
                                            </p:txEl>
                                          </p:spTgt>
                                        </p:tgtEl>
                                        <p:attrNameLst>
                                          <p:attrName>style.visibility</p:attrName>
                                        </p:attrNameLst>
                                      </p:cBhvr>
                                      <p:to>
                                        <p:strVal val="visible"/>
                                      </p:to>
                                    </p:set>
                                    <p:animEffect transition="in" filter="fade">
                                      <p:cBhvr>
                                        <p:cTn id="12" dur="500"/>
                                        <p:tgtEl>
                                          <p:spTgt spid="8">
                                            <p:txEl>
                                              <p:pRg st="4" end="4"/>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8">
                                            <p:txEl>
                                              <p:pRg st="5" end="5"/>
                                            </p:txEl>
                                          </p:spTgt>
                                        </p:tgtEl>
                                        <p:attrNameLst>
                                          <p:attrName>style.visibility</p:attrName>
                                        </p:attrNameLst>
                                      </p:cBhvr>
                                      <p:to>
                                        <p:strVal val="visible"/>
                                      </p:to>
                                    </p:set>
                                    <p:animEffect transition="in" filter="fade">
                                      <p:cBhvr>
                                        <p:cTn id="17" dur="500"/>
                                        <p:tgtEl>
                                          <p:spTgt spid="8">
                                            <p:txEl>
                                              <p:pRg st="5" end="5"/>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8">
                                            <p:txEl>
                                              <p:pRg st="6" end="6"/>
                                            </p:txEl>
                                          </p:spTgt>
                                        </p:tgtEl>
                                        <p:attrNameLst>
                                          <p:attrName>style.visibility</p:attrName>
                                        </p:attrNameLst>
                                      </p:cBhvr>
                                      <p:to>
                                        <p:strVal val="visible"/>
                                      </p:to>
                                    </p:set>
                                    <p:animEffect transition="in" filter="fade">
                                      <p:cBhvr>
                                        <p:cTn id="22" dur="500"/>
                                        <p:tgtEl>
                                          <p:spTgt spid="8">
                                            <p:txEl>
                                              <p:pRg st="6" end="6"/>
                                            </p:txEl>
                                          </p:spTgt>
                                        </p:tgtEl>
                                      </p:cBhvr>
                                    </p:animEffect>
                                  </p:childTnLst>
                                </p:cTn>
                              </p:par>
                              <p:par>
                                <p:cTn id="23" presetID="10" presetClass="entr" presetSubtype="0" fill="hold" nodeType="with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fade">
                                      <p:cBhvr>
                                        <p:cTn id="25"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A close up of a sign&#10;&#10;Description automatically generated">
            <a:extLst>
              <a:ext uri="{FF2B5EF4-FFF2-40B4-BE49-F238E27FC236}">
                <a16:creationId xmlns:a16="http://schemas.microsoft.com/office/drawing/2014/main" xmlns="" id="{70297253-C5DE-4AD5-A1CE-FC76D4C86B0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664455" y="141365"/>
            <a:ext cx="1220867" cy="1366208"/>
          </a:xfrm>
          <a:prstGeom prst="rect">
            <a:avLst/>
          </a:prstGeom>
        </p:spPr>
      </p:pic>
      <p:sp>
        <p:nvSpPr>
          <p:cNvPr id="7" name="Title 2">
            <a:extLst>
              <a:ext uri="{FF2B5EF4-FFF2-40B4-BE49-F238E27FC236}">
                <a16:creationId xmlns:a16="http://schemas.microsoft.com/office/drawing/2014/main" xmlns="" id="{11E53A5D-BB2A-4DD3-A671-229FC22A518E}"/>
              </a:ext>
            </a:extLst>
          </p:cNvPr>
          <p:cNvSpPr txBox="1">
            <a:spLocks/>
          </p:cNvSpPr>
          <p:nvPr/>
        </p:nvSpPr>
        <p:spPr>
          <a:xfrm>
            <a:off x="150179" y="125124"/>
            <a:ext cx="8235537" cy="814536"/>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300" dirty="0">
                <a:latin typeface="Arial" panose="020B0604020202020204" pitchFamily="34" charset="0"/>
                <a:cs typeface="Arial" panose="020B0604020202020204" pitchFamily="34" charset="0"/>
              </a:rPr>
              <a:t>GCSEPod helps your child to: </a:t>
            </a:r>
          </a:p>
        </p:txBody>
      </p:sp>
      <p:sp>
        <p:nvSpPr>
          <p:cNvPr id="8" name="Rectangle 7">
            <a:extLst>
              <a:ext uri="{FF2B5EF4-FFF2-40B4-BE49-F238E27FC236}">
                <a16:creationId xmlns:a16="http://schemas.microsoft.com/office/drawing/2014/main" xmlns="" id="{44345046-EF64-4BDD-A283-91ECC6B44865}"/>
              </a:ext>
            </a:extLst>
          </p:cNvPr>
          <p:cNvSpPr/>
          <p:nvPr/>
        </p:nvSpPr>
        <p:spPr>
          <a:xfrm>
            <a:off x="2247765" y="1673127"/>
            <a:ext cx="6096000" cy="707886"/>
          </a:xfrm>
          <a:prstGeom prst="rect">
            <a:avLst/>
          </a:prstGeom>
        </p:spPr>
        <p:txBody>
          <a:bodyPr>
            <a:spAutoFit/>
            <a:scene3d>
              <a:camera prst="orthographicFront">
                <a:rot lat="0" lon="0" rev="0"/>
              </a:camera>
              <a:lightRig rig="threePt" dir="t"/>
            </a:scene3d>
          </a:bodyPr>
          <a:lstStyle/>
          <a:p>
            <a:pPr algn="ctr"/>
            <a:r>
              <a:rPr lang="en-GB" sz="2000" dirty="0">
                <a:latin typeface="Arial" panose="020B0604020202020204" pitchFamily="34" charset="0"/>
                <a:cs typeface="Arial" panose="020B0604020202020204" pitchFamily="34" charset="0"/>
              </a:rPr>
              <a:t>Consolidate subject knowledge </a:t>
            </a:r>
          </a:p>
          <a:p>
            <a:pPr algn="ctr"/>
            <a:r>
              <a:rPr lang="en-GB" sz="2000" dirty="0">
                <a:latin typeface="Arial" panose="020B0604020202020204" pitchFamily="34" charset="0"/>
                <a:cs typeface="Arial" panose="020B0604020202020204" pitchFamily="34" charset="0"/>
              </a:rPr>
              <a:t>and improve recall. </a:t>
            </a:r>
          </a:p>
        </p:txBody>
      </p:sp>
      <p:pic>
        <p:nvPicPr>
          <p:cNvPr id="9" name="Picture 8" descr="A close up of a logo&#10;&#10;Description automatically generated">
            <a:extLst>
              <a:ext uri="{FF2B5EF4-FFF2-40B4-BE49-F238E27FC236}">
                <a16:creationId xmlns:a16="http://schemas.microsoft.com/office/drawing/2014/main" xmlns="" id="{6BCB6200-E29C-4459-9CEB-DBC045825D1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430603" y="2519916"/>
            <a:ext cx="3369345" cy="4338084"/>
          </a:xfrm>
          <a:prstGeom prst="rect">
            <a:avLst/>
          </a:prstGeom>
        </p:spPr>
      </p:pic>
      <p:pic>
        <p:nvPicPr>
          <p:cNvPr id="11" name="Picture 10" descr="A screen shot of a computer&#10;&#10;Description automatically generated">
            <a:extLst>
              <a:ext uri="{FF2B5EF4-FFF2-40B4-BE49-F238E27FC236}">
                <a16:creationId xmlns:a16="http://schemas.microsoft.com/office/drawing/2014/main" xmlns="" id="{E5A2573F-7001-41F4-8F6B-3769E66F406C}"/>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24004" t="-1518" r="10226" b="1518"/>
          <a:stretch/>
        </p:blipFill>
        <p:spPr>
          <a:xfrm>
            <a:off x="7300890" y="2892056"/>
            <a:ext cx="4891110" cy="3965944"/>
          </a:xfrm>
          <a:prstGeom prst="rect">
            <a:avLst/>
          </a:prstGeom>
        </p:spPr>
      </p:pic>
      <p:pic>
        <p:nvPicPr>
          <p:cNvPr id="12" name="Picture 11">
            <a:extLst>
              <a:ext uri="{FF2B5EF4-FFF2-40B4-BE49-F238E27FC236}">
                <a16:creationId xmlns:a16="http://schemas.microsoft.com/office/drawing/2014/main" xmlns="" id="{77D8BEBE-8C59-4579-9A03-B0414EFDBCCD}"/>
              </a:ext>
            </a:extLst>
          </p:cNvPr>
          <p:cNvPicPr>
            <a:picLocks noChangeAspect="1"/>
          </p:cNvPicPr>
          <p:nvPr/>
        </p:nvPicPr>
        <p:blipFill rotWithShape="1">
          <a:blip r:embed="rId5"/>
          <a:srcRect l="2541" r="2816"/>
          <a:stretch/>
        </p:blipFill>
        <p:spPr>
          <a:xfrm rot="5400000">
            <a:off x="-744377" y="3700033"/>
            <a:ext cx="3902346" cy="2413590"/>
          </a:xfrm>
          <a:prstGeom prst="rect">
            <a:avLst/>
          </a:prstGeom>
        </p:spPr>
      </p:pic>
      <p:sp>
        <p:nvSpPr>
          <p:cNvPr id="13" name="Rectangle 12">
            <a:extLst>
              <a:ext uri="{FF2B5EF4-FFF2-40B4-BE49-F238E27FC236}">
                <a16:creationId xmlns:a16="http://schemas.microsoft.com/office/drawing/2014/main" xmlns="" id="{19D6BE90-8AFD-4DB9-87EF-B36C2768990A}"/>
              </a:ext>
            </a:extLst>
          </p:cNvPr>
          <p:cNvSpPr/>
          <p:nvPr/>
        </p:nvSpPr>
        <p:spPr>
          <a:xfrm>
            <a:off x="-127591" y="1632671"/>
            <a:ext cx="3069421" cy="707886"/>
          </a:xfrm>
          <a:prstGeom prst="rect">
            <a:avLst/>
          </a:prstGeom>
        </p:spPr>
        <p:txBody>
          <a:bodyPr wrap="square">
            <a:spAutoFit/>
          </a:bodyPr>
          <a:lstStyle/>
          <a:p>
            <a:pPr algn="ctr"/>
            <a:r>
              <a:rPr lang="en-GB" sz="2000" dirty="0">
                <a:latin typeface="Arial" panose="020B0604020202020204" pitchFamily="34" charset="0"/>
                <a:cs typeface="Arial" panose="020B0604020202020204" pitchFamily="34" charset="0"/>
              </a:rPr>
              <a:t>Accelerate progress </a:t>
            </a:r>
          </a:p>
          <a:p>
            <a:pPr algn="ctr"/>
            <a:r>
              <a:rPr lang="en-GB" sz="2000" dirty="0">
                <a:latin typeface="Arial" panose="020B0604020202020204" pitchFamily="34" charset="0"/>
                <a:cs typeface="Arial" panose="020B0604020202020204" pitchFamily="34" charset="0"/>
              </a:rPr>
              <a:t>and raise results.</a:t>
            </a:r>
          </a:p>
        </p:txBody>
      </p:sp>
      <p:sp>
        <p:nvSpPr>
          <p:cNvPr id="14" name="Rectangle 13">
            <a:extLst>
              <a:ext uri="{FF2B5EF4-FFF2-40B4-BE49-F238E27FC236}">
                <a16:creationId xmlns:a16="http://schemas.microsoft.com/office/drawing/2014/main" xmlns="" id="{83C46064-9964-42C7-B732-86848519FEF2}"/>
              </a:ext>
            </a:extLst>
          </p:cNvPr>
          <p:cNvSpPr/>
          <p:nvPr/>
        </p:nvSpPr>
        <p:spPr>
          <a:xfrm>
            <a:off x="7295439" y="1695183"/>
            <a:ext cx="5102125" cy="707886"/>
          </a:xfrm>
          <a:prstGeom prst="rect">
            <a:avLst/>
          </a:prstGeom>
        </p:spPr>
        <p:txBody>
          <a:bodyPr wrap="square">
            <a:spAutoFit/>
            <a:scene3d>
              <a:camera prst="orthographicFront">
                <a:rot lat="0" lon="0" rev="0"/>
              </a:camera>
              <a:lightRig rig="threePt" dir="t"/>
            </a:scene3d>
          </a:bodyPr>
          <a:lstStyle/>
          <a:p>
            <a:pPr algn="ctr"/>
            <a:r>
              <a:rPr lang="en-GB" sz="2000" dirty="0">
                <a:latin typeface="Arial" panose="020B0604020202020204" pitchFamily="34" charset="0"/>
                <a:cs typeface="Arial" panose="020B0604020202020204" pitchFamily="34" charset="0"/>
              </a:rPr>
              <a:t>Improve engagement and encourage independent learning. </a:t>
            </a:r>
          </a:p>
        </p:txBody>
      </p:sp>
      <p:pic>
        <p:nvPicPr>
          <p:cNvPr id="2" name="Picture 1">
            <a:extLst>
              <a:ext uri="{FF2B5EF4-FFF2-40B4-BE49-F238E27FC236}">
                <a16:creationId xmlns:a16="http://schemas.microsoft.com/office/drawing/2014/main" xmlns="" id="{24F24089-F500-4656-BEDB-8AA5DA368CD5}"/>
              </a:ext>
            </a:extLst>
          </p:cNvPr>
          <p:cNvPicPr>
            <a:picLocks noChangeAspect="1"/>
          </p:cNvPicPr>
          <p:nvPr/>
        </p:nvPicPr>
        <p:blipFill>
          <a:blip r:embed="rId6"/>
          <a:stretch>
            <a:fillRect/>
          </a:stretch>
        </p:blipFill>
        <p:spPr>
          <a:xfrm>
            <a:off x="7882719" y="3264194"/>
            <a:ext cx="2994388" cy="1605517"/>
          </a:xfrm>
          <a:prstGeom prst="rect">
            <a:avLst/>
          </a:prstGeom>
        </p:spPr>
      </p:pic>
    </p:spTree>
    <p:extLst>
      <p:ext uri="{BB962C8B-B14F-4D97-AF65-F5344CB8AC3E}">
        <p14:creationId xmlns:p14="http://schemas.microsoft.com/office/powerpoint/2010/main" val="12458739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par>
                                <p:cTn id="8" presetID="2" presetClass="entr" presetSubtype="8" fill="hold" nodeType="withEffect">
                                  <p:stCondLst>
                                    <p:cond delay="0"/>
                                  </p:stCondLst>
                                  <p:childTnLst>
                                    <p:set>
                                      <p:cBhvr>
                                        <p:cTn id="9" dur="1" fill="hold">
                                          <p:stCondLst>
                                            <p:cond delay="0"/>
                                          </p:stCondLst>
                                        </p:cTn>
                                        <p:tgtEl>
                                          <p:spTgt spid="12"/>
                                        </p:tgtEl>
                                        <p:attrNameLst>
                                          <p:attrName>style.visibility</p:attrName>
                                        </p:attrNameLst>
                                      </p:cBhvr>
                                      <p:to>
                                        <p:strVal val="visible"/>
                                      </p:to>
                                    </p:set>
                                    <p:anim calcmode="lin" valueType="num">
                                      <p:cBhvr additive="base">
                                        <p:cTn id="10" dur="500" fill="hold"/>
                                        <p:tgtEl>
                                          <p:spTgt spid="12"/>
                                        </p:tgtEl>
                                        <p:attrNameLst>
                                          <p:attrName>ppt_x</p:attrName>
                                        </p:attrNameLst>
                                      </p:cBhvr>
                                      <p:tavLst>
                                        <p:tav tm="0">
                                          <p:val>
                                            <p:strVal val="0-#ppt_w/2"/>
                                          </p:val>
                                        </p:tav>
                                        <p:tav tm="100000">
                                          <p:val>
                                            <p:strVal val="#ppt_x"/>
                                          </p:val>
                                        </p:tav>
                                      </p:tavLst>
                                    </p:anim>
                                    <p:anim calcmode="lin" valueType="num">
                                      <p:cBhvr additive="base">
                                        <p:cTn id="11" dur="500" fill="hold"/>
                                        <p:tgtEl>
                                          <p:spTgt spid="12"/>
                                        </p:tgtEl>
                                        <p:attrNameLst>
                                          <p:attrName>ppt_y</p:attrName>
                                        </p:attrNameLst>
                                      </p:cBhvr>
                                      <p:tavLst>
                                        <p:tav tm="0">
                                          <p:val>
                                            <p:strVal val="#ppt_y"/>
                                          </p:val>
                                        </p:tav>
                                        <p:tav tm="100000">
                                          <p:val>
                                            <p:strVal val="#ppt_y"/>
                                          </p:val>
                                        </p:tav>
                                      </p:tavLst>
                                    </p:anim>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fade">
                                      <p:cBhvr>
                                        <p:cTn id="16" dur="500"/>
                                        <p:tgtEl>
                                          <p:spTgt spid="8"/>
                                        </p:tgtEl>
                                      </p:cBhvr>
                                    </p:animEffect>
                                  </p:childTnLst>
                                </p:cTn>
                              </p:par>
                              <p:par>
                                <p:cTn id="17" presetID="10" presetClass="entr" presetSubtype="0" fill="hold" nodeType="with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fade">
                                      <p:cBhvr>
                                        <p:cTn id="19" dur="500"/>
                                        <p:tgtEl>
                                          <p:spTgt spid="9"/>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14"/>
                                        </p:tgtEl>
                                        <p:attrNameLst>
                                          <p:attrName>style.visibility</p:attrName>
                                        </p:attrNameLst>
                                      </p:cBhvr>
                                      <p:to>
                                        <p:strVal val="visible"/>
                                      </p:to>
                                    </p:set>
                                    <p:animEffect transition="in" filter="fade">
                                      <p:cBhvr>
                                        <p:cTn id="24" dur="500"/>
                                        <p:tgtEl>
                                          <p:spTgt spid="14"/>
                                        </p:tgtEl>
                                      </p:cBhvr>
                                    </p:animEffect>
                                  </p:childTnLst>
                                </p:cTn>
                              </p:par>
                              <p:par>
                                <p:cTn id="25" presetID="10" presetClass="entr" presetSubtype="0" fill="hold" nodeType="with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fade">
                                      <p:cBhvr>
                                        <p:cTn id="2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3" grpId="0"/>
      <p:bldP spid="14"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A close up of a sign&#10;&#10;Description automatically generated">
            <a:extLst>
              <a:ext uri="{FF2B5EF4-FFF2-40B4-BE49-F238E27FC236}">
                <a16:creationId xmlns:a16="http://schemas.microsoft.com/office/drawing/2014/main" xmlns="" id="{70297253-C5DE-4AD5-A1CE-FC76D4C86B0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223342" y="268955"/>
            <a:ext cx="1598185" cy="1788445"/>
          </a:xfrm>
          <a:prstGeom prst="rect">
            <a:avLst/>
          </a:prstGeom>
        </p:spPr>
      </p:pic>
      <p:pic>
        <p:nvPicPr>
          <p:cNvPr id="6" name="Picture 5" descr="A close up of a logo&#10;&#10;Description automatically generated">
            <a:extLst>
              <a:ext uri="{FF2B5EF4-FFF2-40B4-BE49-F238E27FC236}">
                <a16:creationId xmlns:a16="http://schemas.microsoft.com/office/drawing/2014/main" xmlns="" id="{DC7442A6-30B3-45F5-86E5-FE6D696397F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5921896"/>
            <a:ext cx="12192000" cy="926579"/>
          </a:xfrm>
          <a:prstGeom prst="rect">
            <a:avLst/>
          </a:prstGeom>
        </p:spPr>
      </p:pic>
      <p:sp>
        <p:nvSpPr>
          <p:cNvPr id="2" name="Rectangle 1">
            <a:extLst>
              <a:ext uri="{FF2B5EF4-FFF2-40B4-BE49-F238E27FC236}">
                <a16:creationId xmlns:a16="http://schemas.microsoft.com/office/drawing/2014/main" xmlns="" id="{9B46318F-4828-48CD-8791-607B6A8785B7}"/>
              </a:ext>
            </a:extLst>
          </p:cNvPr>
          <p:cNvSpPr/>
          <p:nvPr/>
        </p:nvSpPr>
        <p:spPr>
          <a:xfrm>
            <a:off x="953386" y="1339449"/>
            <a:ext cx="8573386" cy="3662541"/>
          </a:xfrm>
          <a:prstGeom prst="rect">
            <a:avLst/>
          </a:prstGeom>
        </p:spPr>
        <p:txBody>
          <a:bodyPr wrap="square">
            <a:spAutoFit/>
          </a:bodyPr>
          <a:lstStyle/>
          <a:p>
            <a:pPr algn="ctr"/>
            <a:endParaRPr lang="en-GB" sz="3200" dirty="0">
              <a:latin typeface="Calibri" panose="020F0502020204030204" pitchFamily="34" charset="0"/>
              <a:cs typeface="Calibri" panose="020F0502020204030204" pitchFamily="34" charset="0"/>
            </a:endParaRPr>
          </a:p>
          <a:p>
            <a:pPr marL="742950" indent="-742950" algn="ctr">
              <a:buFont typeface="+mj-lt"/>
              <a:buAutoNum type="arabicPeriod"/>
            </a:pPr>
            <a:r>
              <a:rPr lang="en-GB" sz="4000" dirty="0">
                <a:latin typeface="Calibri" panose="020F0502020204030204" pitchFamily="34" charset="0"/>
                <a:cs typeface="Calibri" panose="020F0502020204030204" pitchFamily="34" charset="0"/>
              </a:rPr>
              <a:t>GCSEPod and retrieval practice</a:t>
            </a:r>
          </a:p>
          <a:p>
            <a:pPr marL="742950" indent="-742950" algn="ctr">
              <a:buFont typeface="+mj-lt"/>
              <a:buAutoNum type="arabicPeriod"/>
            </a:pPr>
            <a:r>
              <a:rPr lang="en-GB" sz="4000" dirty="0">
                <a:latin typeface="Calibri" panose="020F0502020204030204" pitchFamily="34" charset="0"/>
                <a:cs typeface="Calibri" panose="020F0502020204030204" pitchFamily="34" charset="0"/>
              </a:rPr>
              <a:t>GCSEPod and spaced learning</a:t>
            </a:r>
          </a:p>
          <a:p>
            <a:pPr marL="742950" indent="-742950" algn="ctr">
              <a:buFont typeface="+mj-lt"/>
              <a:buAutoNum type="arabicPeriod"/>
            </a:pPr>
            <a:r>
              <a:rPr lang="en-GB" sz="4000" dirty="0">
                <a:latin typeface="Calibri" panose="020F0502020204030204" pitchFamily="34" charset="0"/>
                <a:cs typeface="Calibri" panose="020F0502020204030204" pitchFamily="34" charset="0"/>
              </a:rPr>
              <a:t>GCSEPod and dual coding</a:t>
            </a:r>
          </a:p>
          <a:p>
            <a:pPr marL="742950" indent="-742950" algn="ctr">
              <a:buFont typeface="+mj-lt"/>
              <a:buAutoNum type="arabicPeriod"/>
            </a:pPr>
            <a:r>
              <a:rPr lang="en-GB" sz="4000" dirty="0">
                <a:latin typeface="Calibri" panose="020F0502020204030204" pitchFamily="34" charset="0"/>
                <a:cs typeface="Calibri" panose="020F0502020204030204" pitchFamily="34" charset="0"/>
              </a:rPr>
              <a:t>GCSEPod and flipped learning</a:t>
            </a:r>
          </a:p>
          <a:p>
            <a:pPr marL="742950" indent="-742950" algn="ctr">
              <a:buFont typeface="+mj-lt"/>
              <a:buAutoNum type="arabicPeriod"/>
            </a:pPr>
            <a:r>
              <a:rPr lang="en-GB" sz="4000" dirty="0">
                <a:latin typeface="Calibri" panose="020F0502020204030204" pitchFamily="34" charset="0"/>
                <a:cs typeface="Calibri" panose="020F0502020204030204" pitchFamily="34" charset="0"/>
              </a:rPr>
              <a:t>GCSEPod and interleaving</a:t>
            </a:r>
          </a:p>
        </p:txBody>
      </p:sp>
      <p:sp>
        <p:nvSpPr>
          <p:cNvPr id="3" name="Rectangle 2">
            <a:extLst>
              <a:ext uri="{FF2B5EF4-FFF2-40B4-BE49-F238E27FC236}">
                <a16:creationId xmlns:a16="http://schemas.microsoft.com/office/drawing/2014/main" xmlns="" id="{56D2A59E-1978-4BAC-B7A4-737A51BD1735}"/>
              </a:ext>
            </a:extLst>
          </p:cNvPr>
          <p:cNvSpPr/>
          <p:nvPr/>
        </p:nvSpPr>
        <p:spPr>
          <a:xfrm>
            <a:off x="138223" y="139627"/>
            <a:ext cx="5011821" cy="707886"/>
          </a:xfrm>
          <a:prstGeom prst="rect">
            <a:avLst/>
          </a:prstGeom>
        </p:spPr>
        <p:txBody>
          <a:bodyPr wrap="none">
            <a:spAutoFit/>
          </a:bodyPr>
          <a:lstStyle/>
          <a:p>
            <a:pPr algn="ctr"/>
            <a:r>
              <a:rPr lang="en-GB" sz="4000" b="1" dirty="0">
                <a:latin typeface="Calibri" panose="020F0502020204030204" pitchFamily="34" charset="0"/>
                <a:cs typeface="Calibri" panose="020F0502020204030204" pitchFamily="34" charset="0"/>
              </a:rPr>
              <a:t>We’re going to look at:</a:t>
            </a:r>
          </a:p>
        </p:txBody>
      </p:sp>
    </p:spTree>
    <p:extLst>
      <p:ext uri="{BB962C8B-B14F-4D97-AF65-F5344CB8AC3E}">
        <p14:creationId xmlns:p14="http://schemas.microsoft.com/office/powerpoint/2010/main" val="281769558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A close up of a sign&#10;&#10;Description automatically generated">
            <a:extLst>
              <a:ext uri="{FF2B5EF4-FFF2-40B4-BE49-F238E27FC236}">
                <a16:creationId xmlns:a16="http://schemas.microsoft.com/office/drawing/2014/main" xmlns="" id="{70297253-C5DE-4AD5-A1CE-FC76D4C86B0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223342" y="268955"/>
            <a:ext cx="1598185" cy="1788445"/>
          </a:xfrm>
          <a:prstGeom prst="rect">
            <a:avLst/>
          </a:prstGeom>
        </p:spPr>
      </p:pic>
      <p:pic>
        <p:nvPicPr>
          <p:cNvPr id="6" name="Picture 5" descr="A close up of a logo&#10;&#10;Description automatically generated">
            <a:extLst>
              <a:ext uri="{FF2B5EF4-FFF2-40B4-BE49-F238E27FC236}">
                <a16:creationId xmlns:a16="http://schemas.microsoft.com/office/drawing/2014/main" xmlns="" id="{DC7442A6-30B3-45F5-86E5-FE6D696397F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5921896"/>
            <a:ext cx="12192000" cy="926579"/>
          </a:xfrm>
          <a:prstGeom prst="rect">
            <a:avLst/>
          </a:prstGeom>
        </p:spPr>
      </p:pic>
      <p:pic>
        <p:nvPicPr>
          <p:cNvPr id="7" name="Picture 6">
            <a:extLst>
              <a:ext uri="{FF2B5EF4-FFF2-40B4-BE49-F238E27FC236}">
                <a16:creationId xmlns:a16="http://schemas.microsoft.com/office/drawing/2014/main" xmlns="" id="{24455703-2AB1-4EC9-8623-E6B3960F9237}"/>
              </a:ext>
            </a:extLst>
          </p:cNvPr>
          <p:cNvPicPr>
            <a:picLocks noChangeAspect="1"/>
          </p:cNvPicPr>
          <p:nvPr/>
        </p:nvPicPr>
        <p:blipFill>
          <a:blip r:embed="rId4"/>
          <a:stretch>
            <a:fillRect/>
          </a:stretch>
        </p:blipFill>
        <p:spPr>
          <a:xfrm>
            <a:off x="0" y="0"/>
            <a:ext cx="6943487" cy="1660358"/>
          </a:xfrm>
          <a:prstGeom prst="rect">
            <a:avLst/>
          </a:prstGeom>
        </p:spPr>
      </p:pic>
      <p:pic>
        <p:nvPicPr>
          <p:cNvPr id="9" name="Picture 8">
            <a:extLst>
              <a:ext uri="{FF2B5EF4-FFF2-40B4-BE49-F238E27FC236}">
                <a16:creationId xmlns:a16="http://schemas.microsoft.com/office/drawing/2014/main" xmlns="" id="{5C73C898-1B81-4994-9F67-DAE8BB335255}"/>
              </a:ext>
            </a:extLst>
          </p:cNvPr>
          <p:cNvPicPr>
            <a:picLocks noChangeAspect="1"/>
          </p:cNvPicPr>
          <p:nvPr/>
        </p:nvPicPr>
        <p:blipFill>
          <a:blip r:embed="rId5"/>
          <a:stretch>
            <a:fillRect/>
          </a:stretch>
        </p:blipFill>
        <p:spPr>
          <a:xfrm>
            <a:off x="6893865" y="3235764"/>
            <a:ext cx="4776254" cy="2046099"/>
          </a:xfrm>
          <a:prstGeom prst="rect">
            <a:avLst/>
          </a:prstGeom>
        </p:spPr>
      </p:pic>
      <p:sp>
        <p:nvSpPr>
          <p:cNvPr id="11" name="TextBox 10">
            <a:extLst>
              <a:ext uri="{FF2B5EF4-FFF2-40B4-BE49-F238E27FC236}">
                <a16:creationId xmlns:a16="http://schemas.microsoft.com/office/drawing/2014/main" xmlns="" id="{2BADEA4F-F4A6-49BE-B515-2F91F107582A}"/>
              </a:ext>
            </a:extLst>
          </p:cNvPr>
          <p:cNvSpPr txBox="1"/>
          <p:nvPr/>
        </p:nvSpPr>
        <p:spPr>
          <a:xfrm>
            <a:off x="207920" y="2296921"/>
            <a:ext cx="6472765" cy="3108543"/>
          </a:xfrm>
          <a:prstGeom prst="rect">
            <a:avLst/>
          </a:prstGeom>
          <a:noFill/>
        </p:spPr>
        <p:txBody>
          <a:bodyPr wrap="square" rtlCol="0">
            <a:spAutoFit/>
          </a:bodyPr>
          <a:lstStyle/>
          <a:p>
            <a:r>
              <a:rPr lang="en-GB" sz="2800" dirty="0">
                <a:latin typeface="Arial" panose="020B0604020202020204" pitchFamily="34" charset="0"/>
                <a:cs typeface="Arial" panose="020B0604020202020204" pitchFamily="34" charset="0"/>
              </a:rPr>
              <a:t>“</a:t>
            </a:r>
            <a:r>
              <a:rPr lang="en-GB" sz="2800" b="1" dirty="0">
                <a:solidFill>
                  <a:srgbClr val="8C328B"/>
                </a:solidFill>
                <a:latin typeface="Arial" panose="020B0604020202020204" pitchFamily="34" charset="0"/>
                <a:cs typeface="Arial" panose="020B0604020202020204" pitchFamily="34" charset="0"/>
              </a:rPr>
              <a:t>Retrieval Practice</a:t>
            </a:r>
            <a:r>
              <a:rPr lang="en-GB" sz="2800" dirty="0">
                <a:latin typeface="Arial" panose="020B0604020202020204" pitchFamily="34" charset="0"/>
                <a:cs typeface="Arial" panose="020B0604020202020204" pitchFamily="34" charset="0"/>
              </a:rPr>
              <a:t>” is a learning strategy where we focus on getting information </a:t>
            </a:r>
            <a:r>
              <a:rPr lang="en-GB" sz="2800" b="1" u="sng" dirty="0">
                <a:latin typeface="Arial" panose="020B0604020202020204" pitchFamily="34" charset="0"/>
                <a:cs typeface="Arial" panose="020B0604020202020204" pitchFamily="34" charset="0"/>
              </a:rPr>
              <a:t>OUT</a:t>
            </a:r>
            <a:r>
              <a:rPr lang="en-GB" sz="2800" dirty="0">
                <a:latin typeface="Arial" panose="020B0604020202020204" pitchFamily="34" charset="0"/>
                <a:cs typeface="Arial" panose="020B0604020202020204" pitchFamily="34" charset="0"/>
              </a:rPr>
              <a:t>. Through the act of retrieval, or calling information to mind, our memory for that information is strengthened and forgetting is less likely to occur. </a:t>
            </a:r>
          </a:p>
        </p:txBody>
      </p:sp>
    </p:spTree>
    <p:extLst>
      <p:ext uri="{BB962C8B-B14F-4D97-AF65-F5344CB8AC3E}">
        <p14:creationId xmlns:p14="http://schemas.microsoft.com/office/powerpoint/2010/main" val="364224908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A close up of a sign&#10;&#10;Description automatically generated">
            <a:extLst>
              <a:ext uri="{FF2B5EF4-FFF2-40B4-BE49-F238E27FC236}">
                <a16:creationId xmlns:a16="http://schemas.microsoft.com/office/drawing/2014/main" xmlns="" id="{70297253-C5DE-4AD5-A1CE-FC76D4C86B0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223342" y="268955"/>
            <a:ext cx="1598185" cy="1788445"/>
          </a:xfrm>
          <a:prstGeom prst="rect">
            <a:avLst/>
          </a:prstGeom>
        </p:spPr>
      </p:pic>
      <p:pic>
        <p:nvPicPr>
          <p:cNvPr id="7" name="Picture 6">
            <a:extLst>
              <a:ext uri="{FF2B5EF4-FFF2-40B4-BE49-F238E27FC236}">
                <a16:creationId xmlns:a16="http://schemas.microsoft.com/office/drawing/2014/main" xmlns="" id="{0B8CFEC1-48D8-4C07-B066-C2B0596AADE3}"/>
              </a:ext>
            </a:extLst>
          </p:cNvPr>
          <p:cNvPicPr>
            <a:picLocks noChangeAspect="1"/>
          </p:cNvPicPr>
          <p:nvPr/>
        </p:nvPicPr>
        <p:blipFill>
          <a:blip r:embed="rId3"/>
          <a:stretch>
            <a:fillRect/>
          </a:stretch>
        </p:blipFill>
        <p:spPr>
          <a:xfrm>
            <a:off x="0" y="0"/>
            <a:ext cx="6943487" cy="1660358"/>
          </a:xfrm>
          <a:prstGeom prst="rect">
            <a:avLst/>
          </a:prstGeom>
        </p:spPr>
      </p:pic>
      <p:pic>
        <p:nvPicPr>
          <p:cNvPr id="8" name="Picture 7">
            <a:extLst>
              <a:ext uri="{FF2B5EF4-FFF2-40B4-BE49-F238E27FC236}">
                <a16:creationId xmlns:a16="http://schemas.microsoft.com/office/drawing/2014/main" xmlns="" id="{1E53DD5B-BF94-4005-927C-E047052A7C06}"/>
              </a:ext>
            </a:extLst>
          </p:cNvPr>
          <p:cNvPicPr>
            <a:picLocks noChangeAspect="1"/>
          </p:cNvPicPr>
          <p:nvPr/>
        </p:nvPicPr>
        <p:blipFill>
          <a:blip r:embed="rId4"/>
          <a:stretch>
            <a:fillRect/>
          </a:stretch>
        </p:blipFill>
        <p:spPr>
          <a:xfrm>
            <a:off x="8138364" y="2231900"/>
            <a:ext cx="3478693" cy="3805237"/>
          </a:xfrm>
          <a:prstGeom prst="rect">
            <a:avLst/>
          </a:prstGeom>
          <a:ln>
            <a:noFill/>
          </a:ln>
          <a:effectLst>
            <a:outerShdw blurRad="292100" dist="139700" dir="2700000" algn="tl" rotWithShape="0">
              <a:srgbClr val="333333">
                <a:alpha val="65000"/>
              </a:srgbClr>
            </a:outerShdw>
          </a:effectLst>
        </p:spPr>
      </p:pic>
      <p:pic>
        <p:nvPicPr>
          <p:cNvPr id="9" name="Picture 8">
            <a:extLst>
              <a:ext uri="{FF2B5EF4-FFF2-40B4-BE49-F238E27FC236}">
                <a16:creationId xmlns:a16="http://schemas.microsoft.com/office/drawing/2014/main" xmlns="" id="{704076FF-B162-4B39-A14C-5A2CD867D80C}"/>
              </a:ext>
            </a:extLst>
          </p:cNvPr>
          <p:cNvPicPr>
            <a:picLocks noChangeAspect="1"/>
          </p:cNvPicPr>
          <p:nvPr/>
        </p:nvPicPr>
        <p:blipFill>
          <a:blip r:embed="rId5"/>
          <a:stretch>
            <a:fillRect/>
          </a:stretch>
        </p:blipFill>
        <p:spPr>
          <a:xfrm>
            <a:off x="7419361" y="4845876"/>
            <a:ext cx="2552700" cy="1762125"/>
          </a:xfrm>
          <a:prstGeom prst="rect">
            <a:avLst/>
          </a:prstGeom>
        </p:spPr>
      </p:pic>
      <p:sp>
        <p:nvSpPr>
          <p:cNvPr id="11" name="TextBox 10">
            <a:extLst>
              <a:ext uri="{FF2B5EF4-FFF2-40B4-BE49-F238E27FC236}">
                <a16:creationId xmlns:a16="http://schemas.microsoft.com/office/drawing/2014/main" xmlns="" id="{5A8F1345-71B8-4B35-A0A5-80BC0AD8E2A5}"/>
              </a:ext>
            </a:extLst>
          </p:cNvPr>
          <p:cNvSpPr txBox="1"/>
          <p:nvPr/>
        </p:nvSpPr>
        <p:spPr>
          <a:xfrm rot="20187835">
            <a:off x="8026337" y="5510267"/>
            <a:ext cx="1402544" cy="830997"/>
          </a:xfrm>
          <a:prstGeom prst="rect">
            <a:avLst/>
          </a:prstGeom>
          <a:noFill/>
        </p:spPr>
        <p:txBody>
          <a:bodyPr wrap="square" rtlCol="0">
            <a:spAutoFit/>
          </a:bodyPr>
          <a:lstStyle/>
          <a:p>
            <a:pPr algn="ctr"/>
            <a:r>
              <a:rPr lang="en-GB" sz="2400" dirty="0">
                <a:latin typeface="Ink Free" panose="03080402000500000000" pitchFamily="66" charset="0"/>
              </a:rPr>
              <a:t>Covalent bond</a:t>
            </a:r>
          </a:p>
        </p:txBody>
      </p:sp>
      <p:sp>
        <p:nvSpPr>
          <p:cNvPr id="13" name="TextBox 12">
            <a:extLst>
              <a:ext uri="{FF2B5EF4-FFF2-40B4-BE49-F238E27FC236}">
                <a16:creationId xmlns:a16="http://schemas.microsoft.com/office/drawing/2014/main" xmlns="" id="{4BD4D2EC-CA10-4E49-B401-F503AC64C524}"/>
              </a:ext>
            </a:extLst>
          </p:cNvPr>
          <p:cNvSpPr txBox="1"/>
          <p:nvPr/>
        </p:nvSpPr>
        <p:spPr>
          <a:xfrm>
            <a:off x="281763" y="1984147"/>
            <a:ext cx="6603938" cy="4154984"/>
          </a:xfrm>
          <a:prstGeom prst="rect">
            <a:avLst/>
          </a:prstGeom>
          <a:noFill/>
        </p:spPr>
        <p:txBody>
          <a:bodyPr wrap="square" rtlCol="0">
            <a:spAutoFit/>
          </a:bodyPr>
          <a:lstStyle/>
          <a:p>
            <a:pPr algn="ctr"/>
            <a:r>
              <a:rPr lang="en-GB" sz="2800" dirty="0">
                <a:latin typeface="Arial" panose="020B0604020202020204" pitchFamily="34" charset="0"/>
                <a:cs typeface="Arial" panose="020B0604020202020204" pitchFamily="34" charset="0"/>
              </a:rPr>
              <a:t>At-home activities using Retrieval Practice</a:t>
            </a:r>
          </a:p>
          <a:p>
            <a:pPr algn="ctr"/>
            <a:endParaRPr lang="en-GB" sz="2800" dirty="0">
              <a:latin typeface="Arial" panose="020B0604020202020204" pitchFamily="34" charset="0"/>
              <a:cs typeface="Arial" panose="020B0604020202020204" pitchFamily="34" charset="0"/>
            </a:endParaRPr>
          </a:p>
          <a:p>
            <a:pPr marL="457200" indent="-457200">
              <a:buFont typeface="Arial" panose="020B0604020202020204" pitchFamily="34" charset="0"/>
              <a:buChar char="•"/>
            </a:pPr>
            <a:r>
              <a:rPr lang="en-GB" sz="2000" dirty="0">
                <a:latin typeface="Arial" panose="020B0604020202020204" pitchFamily="34" charset="0"/>
                <a:cs typeface="Arial" panose="020B0604020202020204" pitchFamily="34" charset="0"/>
              </a:rPr>
              <a:t>Watch a Pod with your child.</a:t>
            </a:r>
          </a:p>
          <a:p>
            <a:pPr marL="457200" indent="-457200">
              <a:buFont typeface="Arial" panose="020B0604020202020204" pitchFamily="34" charset="0"/>
              <a:buChar char="•"/>
            </a:pPr>
            <a:r>
              <a:rPr lang="en-GB" sz="2000" dirty="0">
                <a:latin typeface="Arial" panose="020B0604020202020204" pitchFamily="34" charset="0"/>
                <a:cs typeface="Arial" panose="020B0604020202020204" pitchFamily="34" charset="0"/>
              </a:rPr>
              <a:t>Ask your child to write key words on a flash card.</a:t>
            </a:r>
          </a:p>
          <a:p>
            <a:pPr marL="457200" indent="-457200">
              <a:buFont typeface="Arial" panose="020B0604020202020204" pitchFamily="34" charset="0"/>
              <a:buChar char="•"/>
            </a:pPr>
            <a:r>
              <a:rPr lang="en-GB" sz="2000" dirty="0">
                <a:latin typeface="Arial" panose="020B0604020202020204" pitchFamily="34" charset="0"/>
                <a:cs typeface="Arial" panose="020B0604020202020204" pitchFamily="34" charset="0"/>
              </a:rPr>
              <a:t>Watch the Pod again – your child should summarise their knowledge of each key word on the back of each flash card.</a:t>
            </a:r>
          </a:p>
          <a:p>
            <a:pPr marL="457200" indent="-457200">
              <a:buFont typeface="Arial" panose="020B0604020202020204" pitchFamily="34" charset="0"/>
              <a:buChar char="•"/>
            </a:pPr>
            <a:r>
              <a:rPr lang="en-GB" sz="2000" dirty="0">
                <a:latin typeface="Arial" panose="020B0604020202020204" pitchFamily="34" charset="0"/>
                <a:cs typeface="Arial" panose="020B0604020202020204" pitchFamily="34" charset="0"/>
              </a:rPr>
              <a:t>Allow your child time to flesh out their cards with as much information as they can remember.</a:t>
            </a:r>
          </a:p>
          <a:p>
            <a:pPr marL="457200" indent="-457200">
              <a:buFont typeface="Arial" panose="020B0604020202020204" pitchFamily="34" charset="0"/>
              <a:buChar char="•"/>
            </a:pPr>
            <a:r>
              <a:rPr lang="en-GB" sz="2000" dirty="0">
                <a:latin typeface="Arial" panose="020B0604020202020204" pitchFamily="34" charset="0"/>
                <a:cs typeface="Arial" panose="020B0604020202020204" pitchFamily="34" charset="0"/>
              </a:rPr>
              <a:t>Test your child by asking them to define the flash card words without looking. </a:t>
            </a:r>
          </a:p>
        </p:txBody>
      </p:sp>
    </p:spTree>
    <p:extLst>
      <p:ext uri="{BB962C8B-B14F-4D97-AF65-F5344CB8AC3E}">
        <p14:creationId xmlns:p14="http://schemas.microsoft.com/office/powerpoint/2010/main" val="16681754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A close up of a sign&#10;&#10;Description automatically generated">
            <a:extLst>
              <a:ext uri="{FF2B5EF4-FFF2-40B4-BE49-F238E27FC236}">
                <a16:creationId xmlns:a16="http://schemas.microsoft.com/office/drawing/2014/main" xmlns="" id="{70297253-C5DE-4AD5-A1CE-FC76D4C86B0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223342" y="268955"/>
            <a:ext cx="1598185" cy="1788445"/>
          </a:xfrm>
          <a:prstGeom prst="rect">
            <a:avLst/>
          </a:prstGeom>
        </p:spPr>
      </p:pic>
      <p:pic>
        <p:nvPicPr>
          <p:cNvPr id="7" name="Picture 6">
            <a:extLst>
              <a:ext uri="{FF2B5EF4-FFF2-40B4-BE49-F238E27FC236}">
                <a16:creationId xmlns:a16="http://schemas.microsoft.com/office/drawing/2014/main" xmlns="" id="{5C580C03-14BC-4565-85DC-1C7661DC0419}"/>
              </a:ext>
            </a:extLst>
          </p:cNvPr>
          <p:cNvPicPr>
            <a:picLocks noChangeAspect="1"/>
          </p:cNvPicPr>
          <p:nvPr/>
        </p:nvPicPr>
        <p:blipFill>
          <a:blip r:embed="rId3"/>
          <a:stretch>
            <a:fillRect/>
          </a:stretch>
        </p:blipFill>
        <p:spPr>
          <a:xfrm>
            <a:off x="1" y="9525"/>
            <a:ext cx="7543799" cy="1837361"/>
          </a:xfrm>
          <a:prstGeom prst="rect">
            <a:avLst/>
          </a:prstGeom>
        </p:spPr>
      </p:pic>
      <p:sp>
        <p:nvSpPr>
          <p:cNvPr id="8" name="TextBox 7">
            <a:extLst>
              <a:ext uri="{FF2B5EF4-FFF2-40B4-BE49-F238E27FC236}">
                <a16:creationId xmlns:a16="http://schemas.microsoft.com/office/drawing/2014/main" xmlns="" id="{DAB12920-1572-4E8A-B4C5-F373324AFCBA}"/>
              </a:ext>
            </a:extLst>
          </p:cNvPr>
          <p:cNvSpPr txBox="1"/>
          <p:nvPr/>
        </p:nvSpPr>
        <p:spPr>
          <a:xfrm>
            <a:off x="409511" y="3027003"/>
            <a:ext cx="3920598" cy="2246769"/>
          </a:xfrm>
          <a:prstGeom prst="rect">
            <a:avLst/>
          </a:prstGeom>
          <a:noFill/>
        </p:spPr>
        <p:txBody>
          <a:bodyPr wrap="square" rtlCol="0">
            <a:spAutoFit/>
          </a:bodyPr>
          <a:lstStyle/>
          <a:p>
            <a:pPr algn="ctr"/>
            <a:r>
              <a:rPr lang="en-GB" sz="2800" dirty="0">
                <a:solidFill>
                  <a:srgbClr val="8C328B"/>
                </a:solidFill>
                <a:latin typeface="Arial" panose="020B0604020202020204" pitchFamily="34" charset="0"/>
                <a:cs typeface="Arial" panose="020B0604020202020204" pitchFamily="34" charset="0"/>
              </a:rPr>
              <a:t>It has been proven that by reviewing at regular intervals, you can reduce how much you forget to just 10%. </a:t>
            </a:r>
          </a:p>
        </p:txBody>
      </p:sp>
      <p:pic>
        <p:nvPicPr>
          <p:cNvPr id="9" name="Picture 8">
            <a:extLst>
              <a:ext uri="{FF2B5EF4-FFF2-40B4-BE49-F238E27FC236}">
                <a16:creationId xmlns:a16="http://schemas.microsoft.com/office/drawing/2014/main" xmlns="" id="{09B265D9-A7D9-4CED-AF7E-F72B04F68A4D}"/>
              </a:ext>
            </a:extLst>
          </p:cNvPr>
          <p:cNvPicPr>
            <a:picLocks noChangeAspect="1"/>
          </p:cNvPicPr>
          <p:nvPr/>
        </p:nvPicPr>
        <p:blipFill>
          <a:blip r:embed="rId4"/>
          <a:stretch>
            <a:fillRect/>
          </a:stretch>
        </p:blipFill>
        <p:spPr>
          <a:xfrm>
            <a:off x="4762862" y="2304020"/>
            <a:ext cx="7162514" cy="4307659"/>
          </a:xfrm>
          <a:prstGeom prst="rect">
            <a:avLst/>
          </a:prstGeom>
        </p:spPr>
      </p:pic>
    </p:spTree>
    <p:extLst>
      <p:ext uri="{BB962C8B-B14F-4D97-AF65-F5344CB8AC3E}">
        <p14:creationId xmlns:p14="http://schemas.microsoft.com/office/powerpoint/2010/main" val="303808213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A close up of a sign&#10;&#10;Description automatically generated">
            <a:extLst>
              <a:ext uri="{FF2B5EF4-FFF2-40B4-BE49-F238E27FC236}">
                <a16:creationId xmlns:a16="http://schemas.microsoft.com/office/drawing/2014/main" xmlns="" id="{70297253-C5DE-4AD5-A1CE-FC76D4C86B0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223342" y="268955"/>
            <a:ext cx="1598185" cy="1788445"/>
          </a:xfrm>
          <a:prstGeom prst="rect">
            <a:avLst/>
          </a:prstGeom>
        </p:spPr>
      </p:pic>
      <p:pic>
        <p:nvPicPr>
          <p:cNvPr id="7" name="Picture 6">
            <a:extLst>
              <a:ext uri="{FF2B5EF4-FFF2-40B4-BE49-F238E27FC236}">
                <a16:creationId xmlns:a16="http://schemas.microsoft.com/office/drawing/2014/main" xmlns="" id="{0C113BAF-507A-4EA5-865F-72F92C458FD4}"/>
              </a:ext>
            </a:extLst>
          </p:cNvPr>
          <p:cNvPicPr>
            <a:picLocks noChangeAspect="1"/>
          </p:cNvPicPr>
          <p:nvPr/>
        </p:nvPicPr>
        <p:blipFill>
          <a:blip r:embed="rId3"/>
          <a:stretch>
            <a:fillRect/>
          </a:stretch>
        </p:blipFill>
        <p:spPr>
          <a:xfrm>
            <a:off x="1" y="9525"/>
            <a:ext cx="7543799" cy="1837361"/>
          </a:xfrm>
          <a:prstGeom prst="rect">
            <a:avLst/>
          </a:prstGeom>
        </p:spPr>
      </p:pic>
      <p:sp>
        <p:nvSpPr>
          <p:cNvPr id="8" name="TextBox 7">
            <a:extLst>
              <a:ext uri="{FF2B5EF4-FFF2-40B4-BE49-F238E27FC236}">
                <a16:creationId xmlns:a16="http://schemas.microsoft.com/office/drawing/2014/main" xmlns="" id="{B806905B-E565-4A88-BBED-846550019D5F}"/>
              </a:ext>
            </a:extLst>
          </p:cNvPr>
          <p:cNvSpPr txBox="1"/>
          <p:nvPr/>
        </p:nvSpPr>
        <p:spPr>
          <a:xfrm>
            <a:off x="626895" y="1927921"/>
            <a:ext cx="10760574" cy="861774"/>
          </a:xfrm>
          <a:prstGeom prst="rect">
            <a:avLst/>
          </a:prstGeom>
          <a:noFill/>
        </p:spPr>
        <p:txBody>
          <a:bodyPr wrap="square" rtlCol="0">
            <a:spAutoFit/>
          </a:bodyPr>
          <a:lstStyle/>
          <a:p>
            <a:pPr algn="ctr"/>
            <a:r>
              <a:rPr lang="en-GB" b="1" u="sng" dirty="0">
                <a:solidFill>
                  <a:srgbClr val="8C328B"/>
                </a:solidFill>
                <a:latin typeface="Arial" panose="020B0604020202020204" pitchFamily="34" charset="0"/>
                <a:cs typeface="Arial" panose="020B0604020202020204" pitchFamily="34" charset="0"/>
              </a:rPr>
              <a:t>Reviewing 4 times within a month can help you remember nearly 100%</a:t>
            </a:r>
            <a:endParaRPr lang="en-GB" dirty="0">
              <a:solidFill>
                <a:srgbClr val="8C328B"/>
              </a:solidFill>
              <a:latin typeface="Arial" panose="020B0604020202020204" pitchFamily="34" charset="0"/>
              <a:cs typeface="Arial" panose="020B0604020202020204" pitchFamily="34" charset="0"/>
            </a:endParaRPr>
          </a:p>
          <a:p>
            <a:pPr algn="ctr"/>
            <a:endParaRPr lang="en-GB" sz="1400" b="1" dirty="0">
              <a:latin typeface="Arial" panose="020B0604020202020204" pitchFamily="34" charset="0"/>
              <a:cs typeface="Arial" panose="020B0604020202020204" pitchFamily="34" charset="0"/>
            </a:endParaRPr>
          </a:p>
          <a:p>
            <a:pPr algn="ctr"/>
            <a:endParaRPr lang="en-GB" b="1" dirty="0">
              <a:latin typeface="Arial" panose="020B0604020202020204" pitchFamily="34" charset="0"/>
              <a:cs typeface="Arial" panose="020B0604020202020204" pitchFamily="34" charset="0"/>
            </a:endParaRPr>
          </a:p>
        </p:txBody>
      </p:sp>
      <p:sp>
        <p:nvSpPr>
          <p:cNvPr id="9" name="TextBox 8">
            <a:extLst>
              <a:ext uri="{FF2B5EF4-FFF2-40B4-BE49-F238E27FC236}">
                <a16:creationId xmlns:a16="http://schemas.microsoft.com/office/drawing/2014/main" xmlns="" id="{C9BC6FEF-A047-41F3-8016-57D30AAE16BA}"/>
              </a:ext>
            </a:extLst>
          </p:cNvPr>
          <p:cNvSpPr txBox="1"/>
          <p:nvPr/>
        </p:nvSpPr>
        <p:spPr>
          <a:xfrm>
            <a:off x="425293" y="2817633"/>
            <a:ext cx="2700669" cy="369332"/>
          </a:xfrm>
          <a:prstGeom prst="rect">
            <a:avLst/>
          </a:prstGeom>
          <a:noFill/>
        </p:spPr>
        <p:txBody>
          <a:bodyPr wrap="square" rtlCol="0">
            <a:spAutoFit/>
          </a:bodyPr>
          <a:lstStyle/>
          <a:p>
            <a:r>
              <a:rPr lang="en-GB" dirty="0">
                <a:latin typeface="Arial" panose="020B0604020202020204" pitchFamily="34" charset="0"/>
                <a:cs typeface="Arial" panose="020B0604020202020204" pitchFamily="34" charset="0"/>
              </a:rPr>
              <a:t>Immediately After Class</a:t>
            </a:r>
          </a:p>
        </p:txBody>
      </p:sp>
      <p:sp>
        <p:nvSpPr>
          <p:cNvPr id="11" name="TextBox 10">
            <a:extLst>
              <a:ext uri="{FF2B5EF4-FFF2-40B4-BE49-F238E27FC236}">
                <a16:creationId xmlns:a16="http://schemas.microsoft.com/office/drawing/2014/main" xmlns="" id="{8AC22608-9CEE-4C3D-B181-102923436A55}"/>
              </a:ext>
            </a:extLst>
          </p:cNvPr>
          <p:cNvSpPr txBox="1"/>
          <p:nvPr/>
        </p:nvSpPr>
        <p:spPr>
          <a:xfrm>
            <a:off x="428837" y="3639884"/>
            <a:ext cx="3164958" cy="2339102"/>
          </a:xfrm>
          <a:prstGeom prst="rect">
            <a:avLst/>
          </a:prstGeom>
          <a:noFill/>
        </p:spPr>
        <p:txBody>
          <a:bodyPr wrap="square" rtlCol="0">
            <a:spAutoFit/>
          </a:bodyPr>
          <a:lstStyle/>
          <a:p>
            <a:r>
              <a:rPr lang="en-GB" sz="2000" b="1" dirty="0">
                <a:solidFill>
                  <a:srgbClr val="8C328B"/>
                </a:solidFill>
                <a:latin typeface="Arial" panose="020B0604020202020204" pitchFamily="34" charset="0"/>
                <a:cs typeface="Arial" panose="020B0604020202020204" pitchFamily="34" charset="0"/>
              </a:rPr>
              <a:t>Mind Mapping</a:t>
            </a:r>
          </a:p>
          <a:p>
            <a:endParaRPr lang="en-GB" dirty="0">
              <a:latin typeface="Arial" panose="020B0604020202020204" pitchFamily="34" charset="0"/>
              <a:cs typeface="Arial" panose="020B0604020202020204" pitchFamily="34" charset="0"/>
            </a:endParaRPr>
          </a:p>
          <a:p>
            <a:r>
              <a:rPr lang="en-GB" dirty="0">
                <a:latin typeface="Arial" panose="020B0604020202020204" pitchFamily="34" charset="0"/>
                <a:cs typeface="Arial" panose="020B0604020202020204" pitchFamily="34" charset="0"/>
              </a:rPr>
              <a:t>Encourage your child to watch a Pod and write down all the key words. Then, from memory, ask them to fill in as much information as they remember on a mind map. </a:t>
            </a:r>
          </a:p>
        </p:txBody>
      </p:sp>
      <p:sp>
        <p:nvSpPr>
          <p:cNvPr id="12" name="TextBox 11">
            <a:extLst>
              <a:ext uri="{FF2B5EF4-FFF2-40B4-BE49-F238E27FC236}">
                <a16:creationId xmlns:a16="http://schemas.microsoft.com/office/drawing/2014/main" xmlns="" id="{60C0981F-36FA-423C-8AD2-682AB90EB256}"/>
              </a:ext>
            </a:extLst>
          </p:cNvPr>
          <p:cNvSpPr txBox="1"/>
          <p:nvPr/>
        </p:nvSpPr>
        <p:spPr>
          <a:xfrm>
            <a:off x="8020499" y="2799907"/>
            <a:ext cx="3682413" cy="369332"/>
          </a:xfrm>
          <a:prstGeom prst="rect">
            <a:avLst/>
          </a:prstGeom>
          <a:noFill/>
        </p:spPr>
        <p:txBody>
          <a:bodyPr wrap="square" rtlCol="0">
            <a:spAutoFit/>
          </a:bodyPr>
          <a:lstStyle/>
          <a:p>
            <a:r>
              <a:rPr lang="en-GB" dirty="0">
                <a:latin typeface="Arial" panose="020B0604020202020204" pitchFamily="34" charset="0"/>
                <a:cs typeface="Arial" panose="020B0604020202020204" pitchFamily="34" charset="0"/>
              </a:rPr>
              <a:t>4 Hours Later</a:t>
            </a:r>
          </a:p>
        </p:txBody>
      </p:sp>
      <p:sp>
        <p:nvSpPr>
          <p:cNvPr id="13" name="TextBox 12">
            <a:extLst>
              <a:ext uri="{FF2B5EF4-FFF2-40B4-BE49-F238E27FC236}">
                <a16:creationId xmlns:a16="http://schemas.microsoft.com/office/drawing/2014/main" xmlns="" id="{ACA49042-3358-4BDF-89C6-5613F7A978A7}"/>
              </a:ext>
            </a:extLst>
          </p:cNvPr>
          <p:cNvSpPr txBox="1"/>
          <p:nvPr/>
        </p:nvSpPr>
        <p:spPr>
          <a:xfrm>
            <a:off x="8045309" y="3579632"/>
            <a:ext cx="3682413" cy="2339102"/>
          </a:xfrm>
          <a:prstGeom prst="rect">
            <a:avLst/>
          </a:prstGeom>
          <a:noFill/>
        </p:spPr>
        <p:txBody>
          <a:bodyPr wrap="square" rtlCol="0">
            <a:spAutoFit/>
          </a:bodyPr>
          <a:lstStyle/>
          <a:p>
            <a:r>
              <a:rPr lang="en-GB" sz="2000" b="1" dirty="0">
                <a:solidFill>
                  <a:srgbClr val="8C328B"/>
                </a:solidFill>
                <a:latin typeface="Arial" panose="020B0604020202020204" pitchFamily="34" charset="0"/>
                <a:cs typeface="Arial" panose="020B0604020202020204" pitchFamily="34" charset="0"/>
              </a:rPr>
              <a:t>Review Maps</a:t>
            </a:r>
          </a:p>
          <a:p>
            <a:endParaRPr lang="en-GB" dirty="0">
              <a:latin typeface="Arial" panose="020B0604020202020204" pitchFamily="34" charset="0"/>
              <a:cs typeface="Arial" panose="020B0604020202020204" pitchFamily="34" charset="0"/>
            </a:endParaRPr>
          </a:p>
          <a:p>
            <a:r>
              <a:rPr lang="en-GB" dirty="0">
                <a:latin typeface="Arial" panose="020B0604020202020204" pitchFamily="34" charset="0"/>
                <a:cs typeface="Arial" panose="020B0604020202020204" pitchFamily="34" charset="0"/>
              </a:rPr>
              <a:t>Cover your child’s mind map and see how much they remember. Highlight the information they couldn’t remember and recommend revising the topic again. </a:t>
            </a:r>
          </a:p>
        </p:txBody>
      </p:sp>
      <p:pic>
        <p:nvPicPr>
          <p:cNvPr id="14" name="Picture 2" descr="Related image">
            <a:extLst>
              <a:ext uri="{FF2B5EF4-FFF2-40B4-BE49-F238E27FC236}">
                <a16:creationId xmlns:a16="http://schemas.microsoft.com/office/drawing/2014/main" xmlns="" id="{06876196-DCA2-477D-A445-FB819F03EF6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23295" y="3735572"/>
            <a:ext cx="3774560" cy="2516373"/>
          </a:xfrm>
          <a:prstGeom prst="rect">
            <a:avLst/>
          </a:prstGeom>
          <a:noFill/>
          <a:extLst>
            <a:ext uri="{909E8E84-426E-40DD-AFC4-6F175D3DCCD1}">
              <a14:hiddenFill xmlns:a14="http://schemas.microsoft.com/office/drawing/2010/main">
                <a:solidFill>
                  <a:srgbClr val="FFFFFF"/>
                </a:solidFill>
              </a14:hiddenFill>
            </a:ext>
          </a:extLst>
        </p:spPr>
      </p:pic>
      <p:cxnSp>
        <p:nvCxnSpPr>
          <p:cNvPr id="15" name="Straight Connector 14">
            <a:extLst>
              <a:ext uri="{FF2B5EF4-FFF2-40B4-BE49-F238E27FC236}">
                <a16:creationId xmlns:a16="http://schemas.microsoft.com/office/drawing/2014/main" xmlns="" id="{DBBFC1CA-3F60-43CA-AFCC-71F193A0336B}"/>
              </a:ext>
            </a:extLst>
          </p:cNvPr>
          <p:cNvCxnSpPr/>
          <p:nvPr/>
        </p:nvCxnSpPr>
        <p:spPr>
          <a:xfrm>
            <a:off x="489096" y="3306727"/>
            <a:ext cx="2349795" cy="0"/>
          </a:xfrm>
          <a:prstGeom prst="line">
            <a:avLst/>
          </a:prstGeom>
          <a:ln w="28575">
            <a:solidFill>
              <a:schemeClr val="tx1"/>
            </a:solidFill>
          </a:ln>
        </p:spPr>
        <p:style>
          <a:lnRef idx="1">
            <a:schemeClr val="dk1"/>
          </a:lnRef>
          <a:fillRef idx="0">
            <a:schemeClr val="dk1"/>
          </a:fillRef>
          <a:effectRef idx="0">
            <a:schemeClr val="dk1"/>
          </a:effectRef>
          <a:fontRef idx="minor">
            <a:schemeClr val="tx1"/>
          </a:fontRef>
        </p:style>
      </p:cxnSp>
      <p:cxnSp>
        <p:nvCxnSpPr>
          <p:cNvPr id="16" name="Straight Connector 15">
            <a:extLst>
              <a:ext uri="{FF2B5EF4-FFF2-40B4-BE49-F238E27FC236}">
                <a16:creationId xmlns:a16="http://schemas.microsoft.com/office/drawing/2014/main" xmlns="" id="{FE3E768F-C18D-4BB8-B36F-0A3EBB64234D}"/>
              </a:ext>
            </a:extLst>
          </p:cNvPr>
          <p:cNvCxnSpPr/>
          <p:nvPr/>
        </p:nvCxnSpPr>
        <p:spPr>
          <a:xfrm>
            <a:off x="8105566" y="3310271"/>
            <a:ext cx="2349795" cy="0"/>
          </a:xfrm>
          <a:prstGeom prst="line">
            <a:avLst/>
          </a:prstGeom>
          <a:ln w="28575">
            <a:solidFill>
              <a:schemeClr val="tx1"/>
            </a:solidFill>
          </a:ln>
        </p:spPr>
        <p:style>
          <a:lnRef idx="1">
            <a:schemeClr val="dk1"/>
          </a:lnRef>
          <a:fillRef idx="0">
            <a:schemeClr val="dk1"/>
          </a:fillRef>
          <a:effectRef idx="0">
            <a:schemeClr val="dk1"/>
          </a:effectRef>
          <a:fontRef idx="minor">
            <a:schemeClr val="tx1"/>
          </a:fontRef>
        </p:style>
      </p:cxnSp>
      <p:cxnSp>
        <p:nvCxnSpPr>
          <p:cNvPr id="17" name="Straight Connector 16">
            <a:extLst>
              <a:ext uri="{FF2B5EF4-FFF2-40B4-BE49-F238E27FC236}">
                <a16:creationId xmlns:a16="http://schemas.microsoft.com/office/drawing/2014/main" xmlns="" id="{371370C2-F572-47A8-990E-F2C8904C1EFD}"/>
              </a:ext>
            </a:extLst>
          </p:cNvPr>
          <p:cNvCxnSpPr/>
          <p:nvPr/>
        </p:nvCxnSpPr>
        <p:spPr>
          <a:xfrm>
            <a:off x="3732029" y="3306725"/>
            <a:ext cx="552893" cy="0"/>
          </a:xfrm>
          <a:prstGeom prst="line">
            <a:avLst/>
          </a:prstGeom>
          <a:ln w="28575">
            <a:solidFill>
              <a:srgbClr val="8C328B"/>
            </a:solidFill>
          </a:ln>
        </p:spPr>
        <p:style>
          <a:lnRef idx="1">
            <a:schemeClr val="accent6"/>
          </a:lnRef>
          <a:fillRef idx="0">
            <a:schemeClr val="accent6"/>
          </a:fillRef>
          <a:effectRef idx="0">
            <a:schemeClr val="accent6"/>
          </a:effectRef>
          <a:fontRef idx="minor">
            <a:schemeClr val="tx1"/>
          </a:fontRef>
        </p:style>
      </p:cxnSp>
      <p:cxnSp>
        <p:nvCxnSpPr>
          <p:cNvPr id="18" name="Straight Connector 17">
            <a:extLst>
              <a:ext uri="{FF2B5EF4-FFF2-40B4-BE49-F238E27FC236}">
                <a16:creationId xmlns:a16="http://schemas.microsoft.com/office/drawing/2014/main" xmlns="" id="{01BDB8C8-F724-43F0-9745-AA1E3852E19D}"/>
              </a:ext>
            </a:extLst>
          </p:cNvPr>
          <p:cNvCxnSpPr/>
          <p:nvPr/>
        </p:nvCxnSpPr>
        <p:spPr>
          <a:xfrm>
            <a:off x="4377073" y="3303181"/>
            <a:ext cx="552893" cy="0"/>
          </a:xfrm>
          <a:prstGeom prst="line">
            <a:avLst/>
          </a:prstGeom>
          <a:ln w="28575">
            <a:solidFill>
              <a:srgbClr val="8C328B"/>
            </a:solidFill>
          </a:ln>
        </p:spPr>
        <p:style>
          <a:lnRef idx="1">
            <a:schemeClr val="accent6"/>
          </a:lnRef>
          <a:fillRef idx="0">
            <a:schemeClr val="accent6"/>
          </a:fillRef>
          <a:effectRef idx="0">
            <a:schemeClr val="accent6"/>
          </a:effectRef>
          <a:fontRef idx="minor">
            <a:schemeClr val="tx1"/>
          </a:fontRef>
        </p:style>
      </p:cxnSp>
      <p:cxnSp>
        <p:nvCxnSpPr>
          <p:cNvPr id="19" name="Straight Connector 18">
            <a:extLst>
              <a:ext uri="{FF2B5EF4-FFF2-40B4-BE49-F238E27FC236}">
                <a16:creationId xmlns:a16="http://schemas.microsoft.com/office/drawing/2014/main" xmlns="" id="{936EB975-3D45-40E7-B647-1DF73CB9FEEC}"/>
              </a:ext>
            </a:extLst>
          </p:cNvPr>
          <p:cNvCxnSpPr/>
          <p:nvPr/>
        </p:nvCxnSpPr>
        <p:spPr>
          <a:xfrm>
            <a:off x="5018571" y="3295574"/>
            <a:ext cx="552893" cy="0"/>
          </a:xfrm>
          <a:prstGeom prst="line">
            <a:avLst/>
          </a:prstGeom>
          <a:ln w="28575">
            <a:solidFill>
              <a:srgbClr val="8C328B"/>
            </a:solidFill>
          </a:ln>
        </p:spPr>
        <p:style>
          <a:lnRef idx="1">
            <a:schemeClr val="accent6"/>
          </a:lnRef>
          <a:fillRef idx="0">
            <a:schemeClr val="accent6"/>
          </a:fillRef>
          <a:effectRef idx="0">
            <a:schemeClr val="accent6"/>
          </a:effectRef>
          <a:fontRef idx="minor">
            <a:schemeClr val="tx1"/>
          </a:fontRef>
        </p:style>
      </p:cxnSp>
      <p:cxnSp>
        <p:nvCxnSpPr>
          <p:cNvPr id="20" name="Straight Connector 19">
            <a:extLst>
              <a:ext uri="{FF2B5EF4-FFF2-40B4-BE49-F238E27FC236}">
                <a16:creationId xmlns:a16="http://schemas.microsoft.com/office/drawing/2014/main" xmlns="" id="{5B5ADED0-A0FE-4599-BA6B-C25A3302005E}"/>
              </a:ext>
            </a:extLst>
          </p:cNvPr>
          <p:cNvCxnSpPr/>
          <p:nvPr/>
        </p:nvCxnSpPr>
        <p:spPr>
          <a:xfrm>
            <a:off x="5667165" y="3295574"/>
            <a:ext cx="552893" cy="0"/>
          </a:xfrm>
          <a:prstGeom prst="line">
            <a:avLst/>
          </a:prstGeom>
          <a:ln w="28575">
            <a:solidFill>
              <a:srgbClr val="8C328B"/>
            </a:solidFill>
          </a:ln>
        </p:spPr>
        <p:style>
          <a:lnRef idx="1">
            <a:schemeClr val="accent6"/>
          </a:lnRef>
          <a:fillRef idx="0">
            <a:schemeClr val="accent6"/>
          </a:fillRef>
          <a:effectRef idx="0">
            <a:schemeClr val="accent6"/>
          </a:effectRef>
          <a:fontRef idx="minor">
            <a:schemeClr val="tx1"/>
          </a:fontRef>
        </p:style>
      </p:cxnSp>
      <p:cxnSp>
        <p:nvCxnSpPr>
          <p:cNvPr id="21" name="Straight Connector 20">
            <a:extLst>
              <a:ext uri="{FF2B5EF4-FFF2-40B4-BE49-F238E27FC236}">
                <a16:creationId xmlns:a16="http://schemas.microsoft.com/office/drawing/2014/main" xmlns="" id="{12391678-B3FB-4BC9-8886-CF05334DE77E}"/>
              </a:ext>
            </a:extLst>
          </p:cNvPr>
          <p:cNvCxnSpPr/>
          <p:nvPr/>
        </p:nvCxnSpPr>
        <p:spPr>
          <a:xfrm>
            <a:off x="6319307" y="3299113"/>
            <a:ext cx="552893" cy="0"/>
          </a:xfrm>
          <a:prstGeom prst="line">
            <a:avLst/>
          </a:prstGeom>
          <a:ln w="28575">
            <a:solidFill>
              <a:srgbClr val="8C328B"/>
            </a:solidFill>
          </a:ln>
        </p:spPr>
        <p:style>
          <a:lnRef idx="1">
            <a:schemeClr val="accent6"/>
          </a:lnRef>
          <a:fillRef idx="0">
            <a:schemeClr val="accent6"/>
          </a:fillRef>
          <a:effectRef idx="0">
            <a:schemeClr val="accent6"/>
          </a:effectRef>
          <a:fontRef idx="minor">
            <a:schemeClr val="tx1"/>
          </a:fontRef>
        </p:style>
      </p:cxnSp>
      <p:cxnSp>
        <p:nvCxnSpPr>
          <p:cNvPr id="22" name="Straight Connector 21">
            <a:extLst>
              <a:ext uri="{FF2B5EF4-FFF2-40B4-BE49-F238E27FC236}">
                <a16:creationId xmlns:a16="http://schemas.microsoft.com/office/drawing/2014/main" xmlns="" id="{2700C604-284C-49D5-AAA9-106014C0B78E}"/>
              </a:ext>
            </a:extLst>
          </p:cNvPr>
          <p:cNvCxnSpPr/>
          <p:nvPr/>
        </p:nvCxnSpPr>
        <p:spPr>
          <a:xfrm>
            <a:off x="6971441" y="3303171"/>
            <a:ext cx="552893" cy="0"/>
          </a:xfrm>
          <a:prstGeom prst="line">
            <a:avLst/>
          </a:prstGeom>
          <a:ln w="28575">
            <a:solidFill>
              <a:srgbClr val="8C328B"/>
            </a:solidFill>
          </a:ln>
        </p:spPr>
        <p:style>
          <a:lnRef idx="1">
            <a:schemeClr val="accent6"/>
          </a:lnRef>
          <a:fillRef idx="0">
            <a:schemeClr val="accent6"/>
          </a:fillRef>
          <a:effectRef idx="0">
            <a:schemeClr val="accent6"/>
          </a:effectRef>
          <a:fontRef idx="minor">
            <a:schemeClr val="tx1"/>
          </a:fontRef>
        </p:style>
      </p:cxnSp>
    </p:spTree>
    <p:extLst>
      <p:ext uri="{BB962C8B-B14F-4D97-AF65-F5344CB8AC3E}">
        <p14:creationId xmlns:p14="http://schemas.microsoft.com/office/powerpoint/2010/main" val="6231166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6"/>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A close up of a sign&#10;&#10;Description automatically generated">
            <a:extLst>
              <a:ext uri="{FF2B5EF4-FFF2-40B4-BE49-F238E27FC236}">
                <a16:creationId xmlns:a16="http://schemas.microsoft.com/office/drawing/2014/main" xmlns="" id="{70297253-C5DE-4AD5-A1CE-FC76D4C86B0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223342" y="268955"/>
            <a:ext cx="1598185" cy="1788445"/>
          </a:xfrm>
          <a:prstGeom prst="rect">
            <a:avLst/>
          </a:prstGeom>
        </p:spPr>
      </p:pic>
      <p:pic>
        <p:nvPicPr>
          <p:cNvPr id="7" name="Picture 6">
            <a:extLst>
              <a:ext uri="{FF2B5EF4-FFF2-40B4-BE49-F238E27FC236}">
                <a16:creationId xmlns:a16="http://schemas.microsoft.com/office/drawing/2014/main" xmlns="" id="{DA89413E-4846-4390-B6D2-608B14DDFC3D}"/>
              </a:ext>
            </a:extLst>
          </p:cNvPr>
          <p:cNvPicPr>
            <a:picLocks noChangeAspect="1"/>
          </p:cNvPicPr>
          <p:nvPr/>
        </p:nvPicPr>
        <p:blipFill>
          <a:blip r:embed="rId3"/>
          <a:stretch>
            <a:fillRect/>
          </a:stretch>
        </p:blipFill>
        <p:spPr>
          <a:xfrm>
            <a:off x="1" y="9525"/>
            <a:ext cx="7543799" cy="1837361"/>
          </a:xfrm>
          <a:prstGeom prst="rect">
            <a:avLst/>
          </a:prstGeom>
        </p:spPr>
      </p:pic>
      <p:pic>
        <p:nvPicPr>
          <p:cNvPr id="8" name="Picture 4" descr="Related image">
            <a:extLst>
              <a:ext uri="{FF2B5EF4-FFF2-40B4-BE49-F238E27FC236}">
                <a16:creationId xmlns:a16="http://schemas.microsoft.com/office/drawing/2014/main" xmlns="" id="{C1EC45E6-D868-4709-93A8-721286E14C7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718042" y="5140234"/>
            <a:ext cx="1944811" cy="1305802"/>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a:extLst>
              <a:ext uri="{FF2B5EF4-FFF2-40B4-BE49-F238E27FC236}">
                <a16:creationId xmlns:a16="http://schemas.microsoft.com/office/drawing/2014/main" xmlns="" id="{357BD56D-E323-4676-9FB2-3CCD96593308}"/>
              </a:ext>
            </a:extLst>
          </p:cNvPr>
          <p:cNvSpPr txBox="1"/>
          <p:nvPr/>
        </p:nvSpPr>
        <p:spPr>
          <a:xfrm>
            <a:off x="648161" y="1927921"/>
            <a:ext cx="10760574" cy="861774"/>
          </a:xfrm>
          <a:prstGeom prst="rect">
            <a:avLst/>
          </a:prstGeom>
          <a:noFill/>
        </p:spPr>
        <p:txBody>
          <a:bodyPr wrap="square" rtlCol="0">
            <a:spAutoFit/>
          </a:bodyPr>
          <a:lstStyle/>
          <a:p>
            <a:pPr algn="ctr"/>
            <a:r>
              <a:rPr lang="en-GB" b="1" u="sng" dirty="0">
                <a:solidFill>
                  <a:srgbClr val="8C328B"/>
                </a:solidFill>
                <a:latin typeface="Arial" panose="020B0604020202020204" pitchFamily="34" charset="0"/>
                <a:cs typeface="Arial" panose="020B0604020202020204" pitchFamily="34" charset="0"/>
              </a:rPr>
              <a:t>Reviewing 4 times within a month can help you remember nearly 100%</a:t>
            </a:r>
            <a:endParaRPr lang="en-GB" dirty="0">
              <a:solidFill>
                <a:srgbClr val="8C328B"/>
              </a:solidFill>
              <a:latin typeface="Arial" panose="020B0604020202020204" pitchFamily="34" charset="0"/>
              <a:cs typeface="Arial" panose="020B0604020202020204" pitchFamily="34" charset="0"/>
            </a:endParaRPr>
          </a:p>
          <a:p>
            <a:pPr algn="ctr"/>
            <a:endParaRPr lang="en-GB" sz="1400" b="1" dirty="0">
              <a:latin typeface="Arial" panose="020B0604020202020204" pitchFamily="34" charset="0"/>
              <a:cs typeface="Arial" panose="020B0604020202020204" pitchFamily="34" charset="0"/>
            </a:endParaRPr>
          </a:p>
          <a:p>
            <a:pPr algn="ctr"/>
            <a:endParaRPr lang="en-GB" b="1" dirty="0">
              <a:latin typeface="Arial" panose="020B0604020202020204" pitchFamily="34" charset="0"/>
              <a:cs typeface="Arial" panose="020B0604020202020204" pitchFamily="34" charset="0"/>
            </a:endParaRPr>
          </a:p>
        </p:txBody>
      </p:sp>
      <p:sp>
        <p:nvSpPr>
          <p:cNvPr id="11" name="TextBox 10">
            <a:extLst>
              <a:ext uri="{FF2B5EF4-FFF2-40B4-BE49-F238E27FC236}">
                <a16:creationId xmlns:a16="http://schemas.microsoft.com/office/drawing/2014/main" xmlns="" id="{D918D1CD-377E-4A5A-8EAA-7BF864DADAFC}"/>
              </a:ext>
            </a:extLst>
          </p:cNvPr>
          <p:cNvSpPr txBox="1"/>
          <p:nvPr/>
        </p:nvSpPr>
        <p:spPr>
          <a:xfrm>
            <a:off x="8406806" y="2845981"/>
            <a:ext cx="2339162" cy="369332"/>
          </a:xfrm>
          <a:prstGeom prst="rect">
            <a:avLst/>
          </a:prstGeom>
          <a:noFill/>
        </p:spPr>
        <p:txBody>
          <a:bodyPr wrap="square" rtlCol="0">
            <a:spAutoFit/>
          </a:bodyPr>
          <a:lstStyle/>
          <a:p>
            <a:r>
              <a:rPr lang="en-GB" dirty="0">
                <a:latin typeface="Arial" panose="020B0604020202020204" pitchFamily="34" charset="0"/>
                <a:cs typeface="Arial" panose="020B0604020202020204" pitchFamily="34" charset="0"/>
              </a:rPr>
              <a:t>1 Month Later</a:t>
            </a:r>
          </a:p>
        </p:txBody>
      </p:sp>
      <p:sp>
        <p:nvSpPr>
          <p:cNvPr id="12" name="TextBox 11">
            <a:extLst>
              <a:ext uri="{FF2B5EF4-FFF2-40B4-BE49-F238E27FC236}">
                <a16:creationId xmlns:a16="http://schemas.microsoft.com/office/drawing/2014/main" xmlns="" id="{62DE38E3-E996-4241-88FC-D54627BAEF63}"/>
              </a:ext>
            </a:extLst>
          </p:cNvPr>
          <p:cNvSpPr txBox="1"/>
          <p:nvPr/>
        </p:nvSpPr>
        <p:spPr>
          <a:xfrm>
            <a:off x="606057" y="3434316"/>
            <a:ext cx="3232295" cy="2062103"/>
          </a:xfrm>
          <a:prstGeom prst="rect">
            <a:avLst/>
          </a:prstGeom>
          <a:noFill/>
        </p:spPr>
        <p:txBody>
          <a:bodyPr wrap="square" rtlCol="0">
            <a:spAutoFit/>
          </a:bodyPr>
          <a:lstStyle/>
          <a:p>
            <a:r>
              <a:rPr lang="en-GB" sz="2000" b="1" dirty="0">
                <a:solidFill>
                  <a:srgbClr val="8C328B"/>
                </a:solidFill>
                <a:latin typeface="Arial" panose="020B0604020202020204" pitchFamily="34" charset="0"/>
                <a:cs typeface="Arial" panose="020B0604020202020204" pitchFamily="34" charset="0"/>
              </a:rPr>
              <a:t>Memory Cards</a:t>
            </a:r>
          </a:p>
          <a:p>
            <a:endParaRPr lang="en-GB" dirty="0">
              <a:latin typeface="Arial" panose="020B0604020202020204" pitchFamily="34" charset="0"/>
              <a:cs typeface="Arial" panose="020B0604020202020204" pitchFamily="34" charset="0"/>
            </a:endParaRPr>
          </a:p>
          <a:p>
            <a:r>
              <a:rPr lang="en-GB" dirty="0">
                <a:latin typeface="Arial" panose="020B0604020202020204" pitchFamily="34" charset="0"/>
                <a:cs typeface="Arial" panose="020B0604020202020204" pitchFamily="34" charset="0"/>
              </a:rPr>
              <a:t>Encourage your child to create their own questions with the answers on the reverse. Then, test their knowledge. </a:t>
            </a:r>
          </a:p>
        </p:txBody>
      </p:sp>
      <p:sp>
        <p:nvSpPr>
          <p:cNvPr id="13" name="TextBox 12">
            <a:extLst>
              <a:ext uri="{FF2B5EF4-FFF2-40B4-BE49-F238E27FC236}">
                <a16:creationId xmlns:a16="http://schemas.microsoft.com/office/drawing/2014/main" xmlns="" id="{183E4872-A30F-47DE-A2B2-DD50EF9C8994}"/>
              </a:ext>
            </a:extLst>
          </p:cNvPr>
          <p:cNvSpPr txBox="1"/>
          <p:nvPr/>
        </p:nvSpPr>
        <p:spPr>
          <a:xfrm>
            <a:off x="648582" y="2828260"/>
            <a:ext cx="3232295" cy="369332"/>
          </a:xfrm>
          <a:prstGeom prst="rect">
            <a:avLst/>
          </a:prstGeom>
          <a:noFill/>
        </p:spPr>
        <p:txBody>
          <a:bodyPr wrap="square" rtlCol="0">
            <a:spAutoFit/>
          </a:bodyPr>
          <a:lstStyle/>
          <a:p>
            <a:r>
              <a:rPr lang="en-GB" dirty="0">
                <a:latin typeface="Arial" panose="020B0604020202020204" pitchFamily="34" charset="0"/>
                <a:cs typeface="Arial" panose="020B0604020202020204" pitchFamily="34" charset="0"/>
              </a:rPr>
              <a:t>1 Week Later</a:t>
            </a:r>
          </a:p>
        </p:txBody>
      </p:sp>
      <p:sp>
        <p:nvSpPr>
          <p:cNvPr id="14" name="TextBox 13">
            <a:extLst>
              <a:ext uri="{FF2B5EF4-FFF2-40B4-BE49-F238E27FC236}">
                <a16:creationId xmlns:a16="http://schemas.microsoft.com/office/drawing/2014/main" xmlns="" id="{9E7067C0-5EB5-4179-8548-5FBE2F0C999D}"/>
              </a:ext>
            </a:extLst>
          </p:cNvPr>
          <p:cNvSpPr txBox="1"/>
          <p:nvPr/>
        </p:nvSpPr>
        <p:spPr>
          <a:xfrm>
            <a:off x="8367823" y="3469758"/>
            <a:ext cx="3253563" cy="1508105"/>
          </a:xfrm>
          <a:prstGeom prst="rect">
            <a:avLst/>
          </a:prstGeom>
          <a:noFill/>
        </p:spPr>
        <p:txBody>
          <a:bodyPr wrap="square" rtlCol="0">
            <a:spAutoFit/>
          </a:bodyPr>
          <a:lstStyle/>
          <a:p>
            <a:r>
              <a:rPr lang="en-GB" sz="2000" b="1" dirty="0">
                <a:solidFill>
                  <a:srgbClr val="8C328B"/>
                </a:solidFill>
                <a:latin typeface="Arial" panose="020B0604020202020204" pitchFamily="34" charset="0"/>
                <a:cs typeface="Arial" panose="020B0604020202020204" pitchFamily="34" charset="0"/>
              </a:rPr>
              <a:t>Past Papers</a:t>
            </a:r>
          </a:p>
          <a:p>
            <a:endParaRPr lang="en-GB" dirty="0">
              <a:latin typeface="Arial" panose="020B0604020202020204" pitchFamily="34" charset="0"/>
              <a:cs typeface="Arial" panose="020B0604020202020204" pitchFamily="34" charset="0"/>
            </a:endParaRPr>
          </a:p>
          <a:p>
            <a:r>
              <a:rPr lang="en-GB" dirty="0">
                <a:latin typeface="Arial" panose="020B0604020202020204" pitchFamily="34" charset="0"/>
                <a:cs typeface="Arial" panose="020B0604020202020204" pitchFamily="34" charset="0"/>
              </a:rPr>
              <a:t>Encourage your child to watch </a:t>
            </a:r>
            <a:r>
              <a:rPr lang="en-GB" dirty="0" err="1">
                <a:latin typeface="Arial" panose="020B0604020202020204" pitchFamily="34" charset="0"/>
                <a:cs typeface="Arial" panose="020B0604020202020204" pitchFamily="34" charset="0"/>
              </a:rPr>
              <a:t>GCSEPod’s</a:t>
            </a:r>
            <a:r>
              <a:rPr lang="en-GB" dirty="0">
                <a:latin typeface="Arial" panose="020B0604020202020204" pitchFamily="34" charset="0"/>
                <a:cs typeface="Arial" panose="020B0604020202020204" pitchFamily="34" charset="0"/>
              </a:rPr>
              <a:t> Pods again and then practice past papers. </a:t>
            </a:r>
          </a:p>
        </p:txBody>
      </p:sp>
      <p:cxnSp>
        <p:nvCxnSpPr>
          <p:cNvPr id="15" name="Straight Connector 14">
            <a:extLst>
              <a:ext uri="{FF2B5EF4-FFF2-40B4-BE49-F238E27FC236}">
                <a16:creationId xmlns:a16="http://schemas.microsoft.com/office/drawing/2014/main" xmlns="" id="{2677A07B-E9C9-45FA-892C-55F4899769E8}"/>
              </a:ext>
            </a:extLst>
          </p:cNvPr>
          <p:cNvCxnSpPr/>
          <p:nvPr/>
        </p:nvCxnSpPr>
        <p:spPr>
          <a:xfrm>
            <a:off x="669852" y="3296095"/>
            <a:ext cx="2349795" cy="0"/>
          </a:xfrm>
          <a:prstGeom prst="line">
            <a:avLst/>
          </a:prstGeom>
          <a:ln w="28575">
            <a:solidFill>
              <a:schemeClr val="tx1"/>
            </a:solidFill>
          </a:ln>
        </p:spPr>
        <p:style>
          <a:lnRef idx="1">
            <a:schemeClr val="dk1"/>
          </a:lnRef>
          <a:fillRef idx="0">
            <a:schemeClr val="dk1"/>
          </a:fillRef>
          <a:effectRef idx="0">
            <a:schemeClr val="dk1"/>
          </a:effectRef>
          <a:fontRef idx="minor">
            <a:schemeClr val="tx1"/>
          </a:fontRef>
        </p:style>
      </p:cxnSp>
      <p:cxnSp>
        <p:nvCxnSpPr>
          <p:cNvPr id="16" name="Straight Connector 15">
            <a:extLst>
              <a:ext uri="{FF2B5EF4-FFF2-40B4-BE49-F238E27FC236}">
                <a16:creationId xmlns:a16="http://schemas.microsoft.com/office/drawing/2014/main" xmlns="" id="{1E349FDB-4143-455D-A423-2269C6602090}"/>
              </a:ext>
            </a:extLst>
          </p:cNvPr>
          <p:cNvCxnSpPr/>
          <p:nvPr/>
        </p:nvCxnSpPr>
        <p:spPr>
          <a:xfrm>
            <a:off x="8452880" y="3296095"/>
            <a:ext cx="2349795" cy="0"/>
          </a:xfrm>
          <a:prstGeom prst="line">
            <a:avLst/>
          </a:prstGeom>
          <a:ln w="28575">
            <a:solidFill>
              <a:schemeClr val="tx1"/>
            </a:solidFill>
          </a:ln>
        </p:spPr>
        <p:style>
          <a:lnRef idx="1">
            <a:schemeClr val="dk1"/>
          </a:lnRef>
          <a:fillRef idx="0">
            <a:schemeClr val="dk1"/>
          </a:fillRef>
          <a:effectRef idx="0">
            <a:schemeClr val="dk1"/>
          </a:effectRef>
          <a:fontRef idx="minor">
            <a:schemeClr val="tx1"/>
          </a:fontRef>
        </p:style>
      </p:cxnSp>
      <p:pic>
        <p:nvPicPr>
          <p:cNvPr id="17" name="Picture 16">
            <a:extLst>
              <a:ext uri="{FF2B5EF4-FFF2-40B4-BE49-F238E27FC236}">
                <a16:creationId xmlns:a16="http://schemas.microsoft.com/office/drawing/2014/main" xmlns="" id="{2EDCD167-EB43-429C-AF23-6F403D88EB25}"/>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335751" y="3604440"/>
            <a:ext cx="2734901" cy="2924880"/>
          </a:xfrm>
          <a:prstGeom prst="rect">
            <a:avLst/>
          </a:prstGeom>
        </p:spPr>
      </p:pic>
      <p:cxnSp>
        <p:nvCxnSpPr>
          <p:cNvPr id="18" name="Straight Connector 17">
            <a:extLst>
              <a:ext uri="{FF2B5EF4-FFF2-40B4-BE49-F238E27FC236}">
                <a16:creationId xmlns:a16="http://schemas.microsoft.com/office/drawing/2014/main" xmlns="" id="{C103A464-BBA3-495A-9FF8-5B2A6D40BFDA}"/>
              </a:ext>
            </a:extLst>
          </p:cNvPr>
          <p:cNvCxnSpPr/>
          <p:nvPr/>
        </p:nvCxnSpPr>
        <p:spPr>
          <a:xfrm>
            <a:off x="3817091" y="3306725"/>
            <a:ext cx="552893" cy="0"/>
          </a:xfrm>
          <a:prstGeom prst="line">
            <a:avLst/>
          </a:prstGeom>
          <a:ln w="28575">
            <a:solidFill>
              <a:srgbClr val="8C328B"/>
            </a:solidFill>
          </a:ln>
        </p:spPr>
        <p:style>
          <a:lnRef idx="1">
            <a:schemeClr val="accent6"/>
          </a:lnRef>
          <a:fillRef idx="0">
            <a:schemeClr val="accent6"/>
          </a:fillRef>
          <a:effectRef idx="0">
            <a:schemeClr val="accent6"/>
          </a:effectRef>
          <a:fontRef idx="minor">
            <a:schemeClr val="tx1"/>
          </a:fontRef>
        </p:style>
      </p:cxnSp>
      <p:cxnSp>
        <p:nvCxnSpPr>
          <p:cNvPr id="19" name="Straight Connector 18">
            <a:extLst>
              <a:ext uri="{FF2B5EF4-FFF2-40B4-BE49-F238E27FC236}">
                <a16:creationId xmlns:a16="http://schemas.microsoft.com/office/drawing/2014/main" xmlns="" id="{8E7A7210-C228-42F6-BBD0-5BC3888CB1B6}"/>
              </a:ext>
            </a:extLst>
          </p:cNvPr>
          <p:cNvCxnSpPr/>
          <p:nvPr/>
        </p:nvCxnSpPr>
        <p:spPr>
          <a:xfrm>
            <a:off x="4462135" y="3314332"/>
            <a:ext cx="552893" cy="0"/>
          </a:xfrm>
          <a:prstGeom prst="line">
            <a:avLst/>
          </a:prstGeom>
          <a:ln w="28575">
            <a:solidFill>
              <a:srgbClr val="8C328B"/>
            </a:solidFill>
          </a:ln>
        </p:spPr>
        <p:style>
          <a:lnRef idx="1">
            <a:schemeClr val="accent6"/>
          </a:lnRef>
          <a:fillRef idx="0">
            <a:schemeClr val="accent6"/>
          </a:fillRef>
          <a:effectRef idx="0">
            <a:schemeClr val="accent6"/>
          </a:effectRef>
          <a:fontRef idx="minor">
            <a:schemeClr val="tx1"/>
          </a:fontRef>
        </p:style>
      </p:cxnSp>
      <p:cxnSp>
        <p:nvCxnSpPr>
          <p:cNvPr id="20" name="Straight Connector 19">
            <a:extLst>
              <a:ext uri="{FF2B5EF4-FFF2-40B4-BE49-F238E27FC236}">
                <a16:creationId xmlns:a16="http://schemas.microsoft.com/office/drawing/2014/main" xmlns="" id="{E84A6485-7940-497B-9D49-F1D2DC94076D}"/>
              </a:ext>
            </a:extLst>
          </p:cNvPr>
          <p:cNvCxnSpPr/>
          <p:nvPr/>
        </p:nvCxnSpPr>
        <p:spPr>
          <a:xfrm>
            <a:off x="5103633" y="3306725"/>
            <a:ext cx="552893" cy="0"/>
          </a:xfrm>
          <a:prstGeom prst="line">
            <a:avLst/>
          </a:prstGeom>
          <a:ln w="28575">
            <a:solidFill>
              <a:srgbClr val="8C328B"/>
            </a:solidFill>
          </a:ln>
        </p:spPr>
        <p:style>
          <a:lnRef idx="1">
            <a:schemeClr val="accent6"/>
          </a:lnRef>
          <a:fillRef idx="0">
            <a:schemeClr val="accent6"/>
          </a:fillRef>
          <a:effectRef idx="0">
            <a:schemeClr val="accent6"/>
          </a:effectRef>
          <a:fontRef idx="minor">
            <a:schemeClr val="tx1"/>
          </a:fontRef>
        </p:style>
      </p:cxnSp>
      <p:cxnSp>
        <p:nvCxnSpPr>
          <p:cNvPr id="21" name="Straight Connector 20">
            <a:extLst>
              <a:ext uri="{FF2B5EF4-FFF2-40B4-BE49-F238E27FC236}">
                <a16:creationId xmlns:a16="http://schemas.microsoft.com/office/drawing/2014/main" xmlns="" id="{09AB5271-78D3-4713-B01C-ABDFA80B11B1}"/>
              </a:ext>
            </a:extLst>
          </p:cNvPr>
          <p:cNvCxnSpPr/>
          <p:nvPr/>
        </p:nvCxnSpPr>
        <p:spPr>
          <a:xfrm>
            <a:off x="5752227" y="3306725"/>
            <a:ext cx="552893" cy="0"/>
          </a:xfrm>
          <a:prstGeom prst="line">
            <a:avLst/>
          </a:prstGeom>
          <a:ln w="28575">
            <a:solidFill>
              <a:srgbClr val="8C328B"/>
            </a:solidFill>
          </a:ln>
        </p:spPr>
        <p:style>
          <a:lnRef idx="1">
            <a:schemeClr val="accent6"/>
          </a:lnRef>
          <a:fillRef idx="0">
            <a:schemeClr val="accent6"/>
          </a:fillRef>
          <a:effectRef idx="0">
            <a:schemeClr val="accent6"/>
          </a:effectRef>
          <a:fontRef idx="minor">
            <a:schemeClr val="tx1"/>
          </a:fontRef>
        </p:style>
      </p:cxnSp>
      <p:cxnSp>
        <p:nvCxnSpPr>
          <p:cNvPr id="22" name="Straight Connector 21">
            <a:extLst>
              <a:ext uri="{FF2B5EF4-FFF2-40B4-BE49-F238E27FC236}">
                <a16:creationId xmlns:a16="http://schemas.microsoft.com/office/drawing/2014/main" xmlns="" id="{2FD3CB25-A314-43F9-9576-416E8864129A}"/>
              </a:ext>
            </a:extLst>
          </p:cNvPr>
          <p:cNvCxnSpPr/>
          <p:nvPr/>
        </p:nvCxnSpPr>
        <p:spPr>
          <a:xfrm>
            <a:off x="6404369" y="3310264"/>
            <a:ext cx="552893" cy="0"/>
          </a:xfrm>
          <a:prstGeom prst="line">
            <a:avLst/>
          </a:prstGeom>
          <a:ln w="28575">
            <a:solidFill>
              <a:srgbClr val="8C328B"/>
            </a:solidFill>
          </a:ln>
        </p:spPr>
        <p:style>
          <a:lnRef idx="1">
            <a:schemeClr val="accent6"/>
          </a:lnRef>
          <a:fillRef idx="0">
            <a:schemeClr val="accent6"/>
          </a:fillRef>
          <a:effectRef idx="0">
            <a:schemeClr val="accent6"/>
          </a:effectRef>
          <a:fontRef idx="minor">
            <a:schemeClr val="tx1"/>
          </a:fontRef>
        </p:style>
      </p:cxnSp>
      <p:cxnSp>
        <p:nvCxnSpPr>
          <p:cNvPr id="23" name="Straight Connector 22">
            <a:extLst>
              <a:ext uri="{FF2B5EF4-FFF2-40B4-BE49-F238E27FC236}">
                <a16:creationId xmlns:a16="http://schemas.microsoft.com/office/drawing/2014/main" xmlns="" id="{DC099FB8-C5E4-49F0-BCA4-8FEDEB89FAC0}"/>
              </a:ext>
            </a:extLst>
          </p:cNvPr>
          <p:cNvCxnSpPr/>
          <p:nvPr/>
        </p:nvCxnSpPr>
        <p:spPr>
          <a:xfrm>
            <a:off x="7056503" y="3314322"/>
            <a:ext cx="552893" cy="0"/>
          </a:xfrm>
          <a:prstGeom prst="line">
            <a:avLst/>
          </a:prstGeom>
          <a:ln w="28575">
            <a:solidFill>
              <a:srgbClr val="8C328B"/>
            </a:solidFill>
          </a:ln>
        </p:spPr>
        <p:style>
          <a:lnRef idx="1">
            <a:schemeClr val="accent6"/>
          </a:lnRef>
          <a:fillRef idx="0">
            <a:schemeClr val="accent6"/>
          </a:fillRef>
          <a:effectRef idx="0">
            <a:schemeClr val="accent6"/>
          </a:effectRef>
          <a:fontRef idx="minor">
            <a:schemeClr val="tx1"/>
          </a:fontRef>
        </p:style>
      </p:cxnSp>
    </p:spTree>
    <p:extLst>
      <p:ext uri="{BB962C8B-B14F-4D97-AF65-F5344CB8AC3E}">
        <p14:creationId xmlns:p14="http://schemas.microsoft.com/office/powerpoint/2010/main" val="35841771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6"/>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4"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274</TotalTime>
  <Words>625</Words>
  <Application>Microsoft Office PowerPoint</Application>
  <PresentationFormat>Widescreen</PresentationFormat>
  <Paragraphs>70</Paragraphs>
  <Slides>15</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15</vt:i4>
      </vt:variant>
    </vt:vector>
  </HeadingPairs>
  <TitlesOfParts>
    <vt:vector size="20" baseType="lpstr">
      <vt:lpstr>Arial</vt:lpstr>
      <vt:lpstr>Calibri</vt:lpstr>
      <vt:lpstr>Calibri Light</vt:lpstr>
      <vt:lpstr>Ink Free</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Not Activated Yet?</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SESSION TITLE</dc:title>
  <dc:creator>Sarah Piggett</dc:creator>
  <cp:lastModifiedBy>Tom Worn</cp:lastModifiedBy>
  <cp:revision>43</cp:revision>
  <dcterms:created xsi:type="dcterms:W3CDTF">2017-08-10T13:19:29Z</dcterms:created>
  <dcterms:modified xsi:type="dcterms:W3CDTF">2020-05-15T19:07:11Z</dcterms:modified>
</cp:coreProperties>
</file>